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drawing5.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colors5.xml" ContentType="application/vnd.openxmlformats-officedocument.drawingml.diagramColors+xml"/>
  <Override PartName="/ppt/diagrams/quickStyle6.xml" ContentType="application/vnd.openxmlformats-officedocument.drawingml.diagramStyle+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colors6.xml" ContentType="application/vnd.openxmlformats-officedocument.drawingml.diagramColors+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rawing6.xml" ContentType="application/vnd.ms-office.drawingml.diagramDrawing+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layout6.xml" ContentType="application/vnd.openxmlformats-officedocument.drawingml.diagramLayout+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drawing10.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Lst>
  <p:notesMasterIdLst>
    <p:notesMasterId r:id="rId28"/>
  </p:notesMasterIdLst>
  <p:sldIdLst>
    <p:sldId id="256" r:id="rId2"/>
    <p:sldId id="257" r:id="rId3"/>
    <p:sldId id="258" r:id="rId4"/>
    <p:sldId id="259" r:id="rId5"/>
    <p:sldId id="260" r:id="rId6"/>
    <p:sldId id="262" r:id="rId7"/>
    <p:sldId id="263" r:id="rId8"/>
    <p:sldId id="289" r:id="rId9"/>
    <p:sldId id="301" r:id="rId10"/>
    <p:sldId id="300" r:id="rId11"/>
    <p:sldId id="291" r:id="rId12"/>
    <p:sldId id="266" r:id="rId13"/>
    <p:sldId id="296" r:id="rId14"/>
    <p:sldId id="295" r:id="rId15"/>
    <p:sldId id="294" r:id="rId16"/>
    <p:sldId id="290" r:id="rId17"/>
    <p:sldId id="297" r:id="rId18"/>
    <p:sldId id="298" r:id="rId19"/>
    <p:sldId id="299" r:id="rId20"/>
    <p:sldId id="292" r:id="rId21"/>
    <p:sldId id="303" r:id="rId22"/>
    <p:sldId id="270" r:id="rId23"/>
    <p:sldId id="269" r:id="rId24"/>
    <p:sldId id="302" r:id="rId25"/>
    <p:sldId id="271" r:id="rId26"/>
    <p:sldId id="28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p:cViewPr varScale="1">
        <p:scale>
          <a:sx n="111" d="100"/>
          <a:sy n="111" d="100"/>
        </p:scale>
        <p:origin x="58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F5F512-BB6A-4AE3-89DF-95EBF30FD3BD}" type="doc">
      <dgm:prSet loTypeId="urn:microsoft.com/office/officeart/2005/8/layout/vList2" loCatId="list" qsTypeId="urn:microsoft.com/office/officeart/2005/8/quickstyle/simple3" qsCatId="simple" csTypeId="urn:microsoft.com/office/officeart/2005/8/colors/accent0_2" csCatId="mainScheme"/>
      <dgm:spPr/>
      <dgm:t>
        <a:bodyPr/>
        <a:lstStyle/>
        <a:p>
          <a:endParaRPr lang="en-US"/>
        </a:p>
      </dgm:t>
    </dgm:pt>
    <dgm:pt modelId="{507966A9-01DF-4A3F-92DA-D2E76724D57F}">
      <dgm:prSet/>
      <dgm:spPr/>
      <dgm:t>
        <a:bodyPr/>
        <a:lstStyle/>
        <a:p>
          <a:pPr rtl="0"/>
          <a:r>
            <a:rPr lang="en-TT"/>
            <a:t>Antigua and Barbuda </a:t>
          </a:r>
        </a:p>
      </dgm:t>
    </dgm:pt>
    <dgm:pt modelId="{574415F0-F5AC-43C0-847B-3C9CA6B5B437}" type="parTrans" cxnId="{C3257DCE-480A-4E25-9424-AC9C880382C8}">
      <dgm:prSet/>
      <dgm:spPr/>
      <dgm:t>
        <a:bodyPr/>
        <a:lstStyle/>
        <a:p>
          <a:endParaRPr lang="en-US"/>
        </a:p>
      </dgm:t>
    </dgm:pt>
    <dgm:pt modelId="{3A2AB5B1-992D-4C5A-880B-D2A537870D7B}" type="sibTrans" cxnId="{C3257DCE-480A-4E25-9424-AC9C880382C8}">
      <dgm:prSet/>
      <dgm:spPr/>
      <dgm:t>
        <a:bodyPr/>
        <a:lstStyle/>
        <a:p>
          <a:endParaRPr lang="en-US"/>
        </a:p>
      </dgm:t>
    </dgm:pt>
    <dgm:pt modelId="{F6908FE2-8574-4B1B-B260-736C157038F0}">
      <dgm:prSet/>
      <dgm:spPr/>
      <dgm:t>
        <a:bodyPr/>
        <a:lstStyle/>
        <a:p>
          <a:pPr rtl="0"/>
          <a:r>
            <a:rPr lang="en-TT"/>
            <a:t>The Bahamas</a:t>
          </a:r>
        </a:p>
      </dgm:t>
    </dgm:pt>
    <dgm:pt modelId="{CCE4C2F4-1834-4499-92A8-40FBCB33C2F8}" type="parTrans" cxnId="{F7A63286-12A8-418D-B4F6-9F0E5ADCFAE6}">
      <dgm:prSet/>
      <dgm:spPr/>
      <dgm:t>
        <a:bodyPr/>
        <a:lstStyle/>
        <a:p>
          <a:endParaRPr lang="en-US"/>
        </a:p>
      </dgm:t>
    </dgm:pt>
    <dgm:pt modelId="{80E08A72-A398-4DCF-A88A-D7988E6D4FB3}" type="sibTrans" cxnId="{F7A63286-12A8-418D-B4F6-9F0E5ADCFAE6}">
      <dgm:prSet/>
      <dgm:spPr/>
      <dgm:t>
        <a:bodyPr/>
        <a:lstStyle/>
        <a:p>
          <a:endParaRPr lang="en-US"/>
        </a:p>
      </dgm:t>
    </dgm:pt>
    <dgm:pt modelId="{8BF26C0C-E2DB-45CB-87F0-76C57CDDFD18}">
      <dgm:prSet/>
      <dgm:spPr/>
      <dgm:t>
        <a:bodyPr/>
        <a:lstStyle/>
        <a:p>
          <a:pPr rtl="0"/>
          <a:r>
            <a:rPr lang="en-TT"/>
            <a:t>Barbados</a:t>
          </a:r>
        </a:p>
      </dgm:t>
    </dgm:pt>
    <dgm:pt modelId="{174D4FB4-B956-4E38-B414-32065349FBFC}" type="parTrans" cxnId="{D61B519B-BBEF-4E91-82BB-553790A0D497}">
      <dgm:prSet/>
      <dgm:spPr/>
      <dgm:t>
        <a:bodyPr/>
        <a:lstStyle/>
        <a:p>
          <a:endParaRPr lang="en-US"/>
        </a:p>
      </dgm:t>
    </dgm:pt>
    <dgm:pt modelId="{B2270588-3A4B-4978-8989-DA2F2F504ADF}" type="sibTrans" cxnId="{D61B519B-BBEF-4E91-82BB-553790A0D497}">
      <dgm:prSet/>
      <dgm:spPr/>
      <dgm:t>
        <a:bodyPr/>
        <a:lstStyle/>
        <a:p>
          <a:endParaRPr lang="en-US"/>
        </a:p>
      </dgm:t>
    </dgm:pt>
    <dgm:pt modelId="{1097AD9A-EC0D-4DC2-9022-EE4F5BD071D3}">
      <dgm:prSet/>
      <dgm:spPr/>
      <dgm:t>
        <a:bodyPr/>
        <a:lstStyle/>
        <a:p>
          <a:pPr rtl="0"/>
          <a:r>
            <a:rPr lang="en-TT"/>
            <a:t>Belize</a:t>
          </a:r>
        </a:p>
      </dgm:t>
    </dgm:pt>
    <dgm:pt modelId="{D986B1A5-F781-4DAF-9FC6-4A7746C865AB}" type="parTrans" cxnId="{BAC99843-D0B2-4E35-90CD-6C8CC06C646F}">
      <dgm:prSet/>
      <dgm:spPr/>
      <dgm:t>
        <a:bodyPr/>
        <a:lstStyle/>
        <a:p>
          <a:endParaRPr lang="en-US"/>
        </a:p>
      </dgm:t>
    </dgm:pt>
    <dgm:pt modelId="{E86F56AA-F373-43CC-9673-E3C9185BBE46}" type="sibTrans" cxnId="{BAC99843-D0B2-4E35-90CD-6C8CC06C646F}">
      <dgm:prSet/>
      <dgm:spPr/>
      <dgm:t>
        <a:bodyPr/>
        <a:lstStyle/>
        <a:p>
          <a:endParaRPr lang="en-US"/>
        </a:p>
      </dgm:t>
    </dgm:pt>
    <dgm:pt modelId="{4A78FA4E-8499-415D-A206-C2B91325304F}">
      <dgm:prSet/>
      <dgm:spPr/>
      <dgm:t>
        <a:bodyPr/>
        <a:lstStyle/>
        <a:p>
          <a:pPr rtl="0"/>
          <a:r>
            <a:rPr lang="en-TT"/>
            <a:t>Grenada</a:t>
          </a:r>
        </a:p>
      </dgm:t>
    </dgm:pt>
    <dgm:pt modelId="{B9A1363F-B7E3-4151-9C52-8B97988F36F8}" type="parTrans" cxnId="{70D4CBF5-3DF4-4CE4-8623-B68F2D9BAE2C}">
      <dgm:prSet/>
      <dgm:spPr/>
      <dgm:t>
        <a:bodyPr/>
        <a:lstStyle/>
        <a:p>
          <a:endParaRPr lang="en-US"/>
        </a:p>
      </dgm:t>
    </dgm:pt>
    <dgm:pt modelId="{085FDEAA-D011-4BC2-974A-DB13F88569D5}" type="sibTrans" cxnId="{70D4CBF5-3DF4-4CE4-8623-B68F2D9BAE2C}">
      <dgm:prSet/>
      <dgm:spPr/>
      <dgm:t>
        <a:bodyPr/>
        <a:lstStyle/>
        <a:p>
          <a:endParaRPr lang="en-US"/>
        </a:p>
      </dgm:t>
    </dgm:pt>
    <dgm:pt modelId="{9CF9BAB3-8054-4A2D-AA71-509BA0C9B234}">
      <dgm:prSet/>
      <dgm:spPr/>
      <dgm:t>
        <a:bodyPr/>
        <a:lstStyle/>
        <a:p>
          <a:pPr rtl="0"/>
          <a:r>
            <a:rPr lang="en-TT"/>
            <a:t>Guyana </a:t>
          </a:r>
        </a:p>
      </dgm:t>
    </dgm:pt>
    <dgm:pt modelId="{73F5F420-C57D-44C3-B0EE-15EDCF5F360D}" type="parTrans" cxnId="{D21E81B1-93A3-44D2-969D-8FCDE56F2AE2}">
      <dgm:prSet/>
      <dgm:spPr/>
      <dgm:t>
        <a:bodyPr/>
        <a:lstStyle/>
        <a:p>
          <a:endParaRPr lang="en-US"/>
        </a:p>
      </dgm:t>
    </dgm:pt>
    <dgm:pt modelId="{D0558C92-9222-4324-89A6-4451210334F1}" type="sibTrans" cxnId="{D21E81B1-93A3-44D2-969D-8FCDE56F2AE2}">
      <dgm:prSet/>
      <dgm:spPr/>
      <dgm:t>
        <a:bodyPr/>
        <a:lstStyle/>
        <a:p>
          <a:endParaRPr lang="en-US"/>
        </a:p>
      </dgm:t>
    </dgm:pt>
    <dgm:pt modelId="{4DE8D607-3660-4393-9728-ACF7C29AE70B}">
      <dgm:prSet/>
      <dgm:spPr/>
      <dgm:t>
        <a:bodyPr/>
        <a:lstStyle/>
        <a:p>
          <a:pPr rtl="0"/>
          <a:r>
            <a:rPr lang="en-TT"/>
            <a:t>Jamaica </a:t>
          </a:r>
        </a:p>
      </dgm:t>
    </dgm:pt>
    <dgm:pt modelId="{D92196CD-4F23-4470-BDE0-313CA45B2FDB}" type="parTrans" cxnId="{EBC8E295-2329-4D21-AD27-CAE5B8756742}">
      <dgm:prSet/>
      <dgm:spPr/>
      <dgm:t>
        <a:bodyPr/>
        <a:lstStyle/>
        <a:p>
          <a:endParaRPr lang="en-US"/>
        </a:p>
      </dgm:t>
    </dgm:pt>
    <dgm:pt modelId="{1D0B68A1-7404-4ED5-BBCE-B03056553494}" type="sibTrans" cxnId="{EBC8E295-2329-4D21-AD27-CAE5B8756742}">
      <dgm:prSet/>
      <dgm:spPr/>
      <dgm:t>
        <a:bodyPr/>
        <a:lstStyle/>
        <a:p>
          <a:endParaRPr lang="en-US"/>
        </a:p>
      </dgm:t>
    </dgm:pt>
    <dgm:pt modelId="{E37E60DB-6FBB-4F7B-90F2-B458DD399457}">
      <dgm:prSet/>
      <dgm:spPr/>
      <dgm:t>
        <a:bodyPr/>
        <a:lstStyle/>
        <a:p>
          <a:pPr rtl="0"/>
          <a:r>
            <a:rPr lang="en-TT"/>
            <a:t>Saint Lucia </a:t>
          </a:r>
        </a:p>
      </dgm:t>
    </dgm:pt>
    <dgm:pt modelId="{E95F0063-AB55-428F-8DC9-A87B9A2AC411}" type="parTrans" cxnId="{46B05CD2-6BD3-450B-9ABC-F7843A351FDE}">
      <dgm:prSet/>
      <dgm:spPr/>
      <dgm:t>
        <a:bodyPr/>
        <a:lstStyle/>
        <a:p>
          <a:endParaRPr lang="en-US"/>
        </a:p>
      </dgm:t>
    </dgm:pt>
    <dgm:pt modelId="{B9EE8B79-2C25-40C6-84A9-4D34EC2B969C}" type="sibTrans" cxnId="{46B05CD2-6BD3-450B-9ABC-F7843A351FDE}">
      <dgm:prSet/>
      <dgm:spPr/>
      <dgm:t>
        <a:bodyPr/>
        <a:lstStyle/>
        <a:p>
          <a:endParaRPr lang="en-US"/>
        </a:p>
      </dgm:t>
    </dgm:pt>
    <dgm:pt modelId="{D0AF6E3F-FFD0-4E1E-A34F-EB0BF53116D4}">
      <dgm:prSet/>
      <dgm:spPr/>
      <dgm:t>
        <a:bodyPr/>
        <a:lstStyle/>
        <a:p>
          <a:pPr rtl="0"/>
          <a:r>
            <a:rPr lang="en-TT"/>
            <a:t>Trinidad and Tobago </a:t>
          </a:r>
        </a:p>
      </dgm:t>
    </dgm:pt>
    <dgm:pt modelId="{0F1CD4A0-A16B-4597-A37D-74D1BA933B73}" type="parTrans" cxnId="{A4032D38-54C1-47B5-BD5B-43F533D948FB}">
      <dgm:prSet/>
      <dgm:spPr/>
      <dgm:t>
        <a:bodyPr/>
        <a:lstStyle/>
        <a:p>
          <a:endParaRPr lang="en-US"/>
        </a:p>
      </dgm:t>
    </dgm:pt>
    <dgm:pt modelId="{687F9D55-999B-48BB-97CB-4E046F48A0EE}" type="sibTrans" cxnId="{A4032D38-54C1-47B5-BD5B-43F533D948FB}">
      <dgm:prSet/>
      <dgm:spPr/>
      <dgm:t>
        <a:bodyPr/>
        <a:lstStyle/>
        <a:p>
          <a:endParaRPr lang="en-US"/>
        </a:p>
      </dgm:t>
    </dgm:pt>
    <dgm:pt modelId="{FB42CC94-F138-40AB-85FE-FEB2F10E5FF3}">
      <dgm:prSet/>
      <dgm:spPr/>
      <dgm:t>
        <a:bodyPr/>
        <a:lstStyle/>
        <a:p>
          <a:pPr rtl="0"/>
          <a:r>
            <a:rPr lang="en-TT"/>
            <a:t>United States of America</a:t>
          </a:r>
        </a:p>
      </dgm:t>
    </dgm:pt>
    <dgm:pt modelId="{B5CF81E7-A44D-4DCF-BED1-854E3567D4D2}" type="parTrans" cxnId="{8354ADA9-82FA-4BF5-BABB-6E40BA50A7FE}">
      <dgm:prSet/>
      <dgm:spPr/>
      <dgm:t>
        <a:bodyPr/>
        <a:lstStyle/>
        <a:p>
          <a:endParaRPr lang="en-US"/>
        </a:p>
      </dgm:t>
    </dgm:pt>
    <dgm:pt modelId="{6FA22438-3F53-424A-88A0-6F0BF9480685}" type="sibTrans" cxnId="{8354ADA9-82FA-4BF5-BABB-6E40BA50A7FE}">
      <dgm:prSet/>
      <dgm:spPr/>
      <dgm:t>
        <a:bodyPr/>
        <a:lstStyle/>
        <a:p>
          <a:endParaRPr lang="en-US"/>
        </a:p>
      </dgm:t>
    </dgm:pt>
    <dgm:pt modelId="{9F2FAB77-7681-4D51-B028-DE594B83F1F4}" type="pres">
      <dgm:prSet presAssocID="{AEF5F512-BB6A-4AE3-89DF-95EBF30FD3BD}" presName="linear" presStyleCnt="0">
        <dgm:presLayoutVars>
          <dgm:animLvl val="lvl"/>
          <dgm:resizeHandles val="exact"/>
        </dgm:presLayoutVars>
      </dgm:prSet>
      <dgm:spPr/>
    </dgm:pt>
    <dgm:pt modelId="{7A5AB12A-B365-4C24-A5ED-AB386C6CD63C}" type="pres">
      <dgm:prSet presAssocID="{507966A9-01DF-4A3F-92DA-D2E76724D57F}" presName="parentText" presStyleLbl="node1" presStyleIdx="0" presStyleCnt="10">
        <dgm:presLayoutVars>
          <dgm:chMax val="0"/>
          <dgm:bulletEnabled val="1"/>
        </dgm:presLayoutVars>
      </dgm:prSet>
      <dgm:spPr/>
    </dgm:pt>
    <dgm:pt modelId="{A8B6EB22-99DE-4A42-AC9D-4A0FB134ABD0}" type="pres">
      <dgm:prSet presAssocID="{3A2AB5B1-992D-4C5A-880B-D2A537870D7B}" presName="spacer" presStyleCnt="0"/>
      <dgm:spPr/>
    </dgm:pt>
    <dgm:pt modelId="{787385E8-CD41-4A8D-9F25-141FA6146C4F}" type="pres">
      <dgm:prSet presAssocID="{F6908FE2-8574-4B1B-B260-736C157038F0}" presName="parentText" presStyleLbl="node1" presStyleIdx="1" presStyleCnt="10">
        <dgm:presLayoutVars>
          <dgm:chMax val="0"/>
          <dgm:bulletEnabled val="1"/>
        </dgm:presLayoutVars>
      </dgm:prSet>
      <dgm:spPr/>
    </dgm:pt>
    <dgm:pt modelId="{8C3B3B9E-B43B-4857-8533-D5C4D0BEBF2F}" type="pres">
      <dgm:prSet presAssocID="{80E08A72-A398-4DCF-A88A-D7988E6D4FB3}" presName="spacer" presStyleCnt="0"/>
      <dgm:spPr/>
    </dgm:pt>
    <dgm:pt modelId="{6A263B72-9125-4C19-9488-5803C589A3DC}" type="pres">
      <dgm:prSet presAssocID="{8BF26C0C-E2DB-45CB-87F0-76C57CDDFD18}" presName="parentText" presStyleLbl="node1" presStyleIdx="2" presStyleCnt="10">
        <dgm:presLayoutVars>
          <dgm:chMax val="0"/>
          <dgm:bulletEnabled val="1"/>
        </dgm:presLayoutVars>
      </dgm:prSet>
      <dgm:spPr/>
    </dgm:pt>
    <dgm:pt modelId="{8744B014-B550-4D52-9E02-B8980C022021}" type="pres">
      <dgm:prSet presAssocID="{B2270588-3A4B-4978-8989-DA2F2F504ADF}" presName="spacer" presStyleCnt="0"/>
      <dgm:spPr/>
    </dgm:pt>
    <dgm:pt modelId="{E7A95023-59F1-4C30-AD02-2B3D5CD2C979}" type="pres">
      <dgm:prSet presAssocID="{1097AD9A-EC0D-4DC2-9022-EE4F5BD071D3}" presName="parentText" presStyleLbl="node1" presStyleIdx="3" presStyleCnt="10">
        <dgm:presLayoutVars>
          <dgm:chMax val="0"/>
          <dgm:bulletEnabled val="1"/>
        </dgm:presLayoutVars>
      </dgm:prSet>
      <dgm:spPr/>
    </dgm:pt>
    <dgm:pt modelId="{80F81542-2651-4A28-BC16-8451231F8DF6}" type="pres">
      <dgm:prSet presAssocID="{E86F56AA-F373-43CC-9673-E3C9185BBE46}" presName="spacer" presStyleCnt="0"/>
      <dgm:spPr/>
    </dgm:pt>
    <dgm:pt modelId="{00739920-8BCA-48F4-A637-FDD45D8A2016}" type="pres">
      <dgm:prSet presAssocID="{4A78FA4E-8499-415D-A206-C2B91325304F}" presName="parentText" presStyleLbl="node1" presStyleIdx="4" presStyleCnt="10">
        <dgm:presLayoutVars>
          <dgm:chMax val="0"/>
          <dgm:bulletEnabled val="1"/>
        </dgm:presLayoutVars>
      </dgm:prSet>
      <dgm:spPr/>
    </dgm:pt>
    <dgm:pt modelId="{3C849168-CFB9-4CD2-A606-F9BE51E2B907}" type="pres">
      <dgm:prSet presAssocID="{085FDEAA-D011-4BC2-974A-DB13F88569D5}" presName="spacer" presStyleCnt="0"/>
      <dgm:spPr/>
    </dgm:pt>
    <dgm:pt modelId="{C91A11AD-E950-4EBD-88C6-8379512814C1}" type="pres">
      <dgm:prSet presAssocID="{9CF9BAB3-8054-4A2D-AA71-509BA0C9B234}" presName="parentText" presStyleLbl="node1" presStyleIdx="5" presStyleCnt="10">
        <dgm:presLayoutVars>
          <dgm:chMax val="0"/>
          <dgm:bulletEnabled val="1"/>
        </dgm:presLayoutVars>
      </dgm:prSet>
      <dgm:spPr/>
    </dgm:pt>
    <dgm:pt modelId="{787B21FC-BB60-4FD4-9BE5-AFB5BD7A1405}" type="pres">
      <dgm:prSet presAssocID="{D0558C92-9222-4324-89A6-4451210334F1}" presName="spacer" presStyleCnt="0"/>
      <dgm:spPr/>
    </dgm:pt>
    <dgm:pt modelId="{D2BDFE63-3D0D-4ACA-B2DF-FAF833821F52}" type="pres">
      <dgm:prSet presAssocID="{4DE8D607-3660-4393-9728-ACF7C29AE70B}" presName="parentText" presStyleLbl="node1" presStyleIdx="6" presStyleCnt="10">
        <dgm:presLayoutVars>
          <dgm:chMax val="0"/>
          <dgm:bulletEnabled val="1"/>
        </dgm:presLayoutVars>
      </dgm:prSet>
      <dgm:spPr/>
    </dgm:pt>
    <dgm:pt modelId="{3363B69A-66BB-4FC4-A028-AB3A78DB131F}" type="pres">
      <dgm:prSet presAssocID="{1D0B68A1-7404-4ED5-BBCE-B03056553494}" presName="spacer" presStyleCnt="0"/>
      <dgm:spPr/>
    </dgm:pt>
    <dgm:pt modelId="{56119883-3648-400A-9F8F-A674738790AB}" type="pres">
      <dgm:prSet presAssocID="{E37E60DB-6FBB-4F7B-90F2-B458DD399457}" presName="parentText" presStyleLbl="node1" presStyleIdx="7" presStyleCnt="10">
        <dgm:presLayoutVars>
          <dgm:chMax val="0"/>
          <dgm:bulletEnabled val="1"/>
        </dgm:presLayoutVars>
      </dgm:prSet>
      <dgm:spPr/>
    </dgm:pt>
    <dgm:pt modelId="{F17A6141-554D-4DCB-8674-7BC82C7298A8}" type="pres">
      <dgm:prSet presAssocID="{B9EE8B79-2C25-40C6-84A9-4D34EC2B969C}" presName="spacer" presStyleCnt="0"/>
      <dgm:spPr/>
    </dgm:pt>
    <dgm:pt modelId="{3B2FF6E7-D497-49B3-A92A-F5FD71A21E29}" type="pres">
      <dgm:prSet presAssocID="{D0AF6E3F-FFD0-4E1E-A34F-EB0BF53116D4}" presName="parentText" presStyleLbl="node1" presStyleIdx="8" presStyleCnt="10">
        <dgm:presLayoutVars>
          <dgm:chMax val="0"/>
          <dgm:bulletEnabled val="1"/>
        </dgm:presLayoutVars>
      </dgm:prSet>
      <dgm:spPr/>
    </dgm:pt>
    <dgm:pt modelId="{E3ECFD90-DCCB-4018-8C8B-D8303C8ED404}" type="pres">
      <dgm:prSet presAssocID="{687F9D55-999B-48BB-97CB-4E046F48A0EE}" presName="spacer" presStyleCnt="0"/>
      <dgm:spPr/>
    </dgm:pt>
    <dgm:pt modelId="{7B81AD5C-2F9D-4CC2-9922-585E17E7DA16}" type="pres">
      <dgm:prSet presAssocID="{FB42CC94-F138-40AB-85FE-FEB2F10E5FF3}" presName="parentText" presStyleLbl="node1" presStyleIdx="9" presStyleCnt="10">
        <dgm:presLayoutVars>
          <dgm:chMax val="0"/>
          <dgm:bulletEnabled val="1"/>
        </dgm:presLayoutVars>
      </dgm:prSet>
      <dgm:spPr/>
    </dgm:pt>
  </dgm:ptLst>
  <dgm:cxnLst>
    <dgm:cxn modelId="{43D7BA06-2988-42A3-96B9-602ACC161F27}" type="presOf" srcId="{FB42CC94-F138-40AB-85FE-FEB2F10E5FF3}" destId="{7B81AD5C-2F9D-4CC2-9922-585E17E7DA16}" srcOrd="0" destOrd="0" presId="urn:microsoft.com/office/officeart/2005/8/layout/vList2"/>
    <dgm:cxn modelId="{03C75625-D6F4-4092-8AD8-AC470A0B1174}" type="presOf" srcId="{4A78FA4E-8499-415D-A206-C2B91325304F}" destId="{00739920-8BCA-48F4-A637-FDD45D8A2016}" srcOrd="0" destOrd="0" presId="urn:microsoft.com/office/officeart/2005/8/layout/vList2"/>
    <dgm:cxn modelId="{51922526-A4A7-41C4-9F49-7F611063E0CB}" type="presOf" srcId="{9CF9BAB3-8054-4A2D-AA71-509BA0C9B234}" destId="{C91A11AD-E950-4EBD-88C6-8379512814C1}" srcOrd="0" destOrd="0" presId="urn:microsoft.com/office/officeart/2005/8/layout/vList2"/>
    <dgm:cxn modelId="{A4032D38-54C1-47B5-BD5B-43F533D948FB}" srcId="{AEF5F512-BB6A-4AE3-89DF-95EBF30FD3BD}" destId="{D0AF6E3F-FFD0-4E1E-A34F-EB0BF53116D4}" srcOrd="8" destOrd="0" parTransId="{0F1CD4A0-A16B-4597-A37D-74D1BA933B73}" sibTransId="{687F9D55-999B-48BB-97CB-4E046F48A0EE}"/>
    <dgm:cxn modelId="{BAC99843-D0B2-4E35-90CD-6C8CC06C646F}" srcId="{AEF5F512-BB6A-4AE3-89DF-95EBF30FD3BD}" destId="{1097AD9A-EC0D-4DC2-9022-EE4F5BD071D3}" srcOrd="3" destOrd="0" parTransId="{D986B1A5-F781-4DAF-9FC6-4A7746C865AB}" sibTransId="{E86F56AA-F373-43CC-9673-E3C9185BBE46}"/>
    <dgm:cxn modelId="{AEB8D958-E5F3-47EB-9BD3-76A64E2BA400}" type="presOf" srcId="{AEF5F512-BB6A-4AE3-89DF-95EBF30FD3BD}" destId="{9F2FAB77-7681-4D51-B028-DE594B83F1F4}" srcOrd="0" destOrd="0" presId="urn:microsoft.com/office/officeart/2005/8/layout/vList2"/>
    <dgm:cxn modelId="{646D387F-5A38-476F-A7F2-A504F2AAFF3D}" type="presOf" srcId="{8BF26C0C-E2DB-45CB-87F0-76C57CDDFD18}" destId="{6A263B72-9125-4C19-9488-5803C589A3DC}" srcOrd="0" destOrd="0" presId="urn:microsoft.com/office/officeart/2005/8/layout/vList2"/>
    <dgm:cxn modelId="{F7A63286-12A8-418D-B4F6-9F0E5ADCFAE6}" srcId="{AEF5F512-BB6A-4AE3-89DF-95EBF30FD3BD}" destId="{F6908FE2-8574-4B1B-B260-736C157038F0}" srcOrd="1" destOrd="0" parTransId="{CCE4C2F4-1834-4499-92A8-40FBCB33C2F8}" sibTransId="{80E08A72-A398-4DCF-A88A-D7988E6D4FB3}"/>
    <dgm:cxn modelId="{769A8F8D-37F1-47F7-A6BE-26D866850F7B}" type="presOf" srcId="{4DE8D607-3660-4393-9728-ACF7C29AE70B}" destId="{D2BDFE63-3D0D-4ACA-B2DF-FAF833821F52}" srcOrd="0" destOrd="0" presId="urn:microsoft.com/office/officeart/2005/8/layout/vList2"/>
    <dgm:cxn modelId="{E7424391-1BA3-4F25-B142-6DD3536BA2D8}" type="presOf" srcId="{F6908FE2-8574-4B1B-B260-736C157038F0}" destId="{787385E8-CD41-4A8D-9F25-141FA6146C4F}" srcOrd="0" destOrd="0" presId="urn:microsoft.com/office/officeart/2005/8/layout/vList2"/>
    <dgm:cxn modelId="{EBC8E295-2329-4D21-AD27-CAE5B8756742}" srcId="{AEF5F512-BB6A-4AE3-89DF-95EBF30FD3BD}" destId="{4DE8D607-3660-4393-9728-ACF7C29AE70B}" srcOrd="6" destOrd="0" parTransId="{D92196CD-4F23-4470-BDE0-313CA45B2FDB}" sibTransId="{1D0B68A1-7404-4ED5-BBCE-B03056553494}"/>
    <dgm:cxn modelId="{D61B519B-BBEF-4E91-82BB-553790A0D497}" srcId="{AEF5F512-BB6A-4AE3-89DF-95EBF30FD3BD}" destId="{8BF26C0C-E2DB-45CB-87F0-76C57CDDFD18}" srcOrd="2" destOrd="0" parTransId="{174D4FB4-B956-4E38-B414-32065349FBFC}" sibTransId="{B2270588-3A4B-4978-8989-DA2F2F504ADF}"/>
    <dgm:cxn modelId="{E2E72AA1-A0EC-489A-AF71-B4B5E7385F84}" type="presOf" srcId="{507966A9-01DF-4A3F-92DA-D2E76724D57F}" destId="{7A5AB12A-B365-4C24-A5ED-AB386C6CD63C}" srcOrd="0" destOrd="0" presId="urn:microsoft.com/office/officeart/2005/8/layout/vList2"/>
    <dgm:cxn modelId="{71AA3DA7-243C-4E44-A7EA-E0A23D63E6BD}" type="presOf" srcId="{1097AD9A-EC0D-4DC2-9022-EE4F5BD071D3}" destId="{E7A95023-59F1-4C30-AD02-2B3D5CD2C979}" srcOrd="0" destOrd="0" presId="urn:microsoft.com/office/officeart/2005/8/layout/vList2"/>
    <dgm:cxn modelId="{8354ADA9-82FA-4BF5-BABB-6E40BA50A7FE}" srcId="{AEF5F512-BB6A-4AE3-89DF-95EBF30FD3BD}" destId="{FB42CC94-F138-40AB-85FE-FEB2F10E5FF3}" srcOrd="9" destOrd="0" parTransId="{B5CF81E7-A44D-4DCF-BED1-854E3567D4D2}" sibTransId="{6FA22438-3F53-424A-88A0-6F0BF9480685}"/>
    <dgm:cxn modelId="{D21E81B1-93A3-44D2-969D-8FCDE56F2AE2}" srcId="{AEF5F512-BB6A-4AE3-89DF-95EBF30FD3BD}" destId="{9CF9BAB3-8054-4A2D-AA71-509BA0C9B234}" srcOrd="5" destOrd="0" parTransId="{73F5F420-C57D-44C3-B0EE-15EDCF5F360D}" sibTransId="{D0558C92-9222-4324-89A6-4451210334F1}"/>
    <dgm:cxn modelId="{C3257DCE-480A-4E25-9424-AC9C880382C8}" srcId="{AEF5F512-BB6A-4AE3-89DF-95EBF30FD3BD}" destId="{507966A9-01DF-4A3F-92DA-D2E76724D57F}" srcOrd="0" destOrd="0" parTransId="{574415F0-F5AC-43C0-847B-3C9CA6B5B437}" sibTransId="{3A2AB5B1-992D-4C5A-880B-D2A537870D7B}"/>
    <dgm:cxn modelId="{46B05CD2-6BD3-450B-9ABC-F7843A351FDE}" srcId="{AEF5F512-BB6A-4AE3-89DF-95EBF30FD3BD}" destId="{E37E60DB-6FBB-4F7B-90F2-B458DD399457}" srcOrd="7" destOrd="0" parTransId="{E95F0063-AB55-428F-8DC9-A87B9A2AC411}" sibTransId="{B9EE8B79-2C25-40C6-84A9-4D34EC2B969C}"/>
    <dgm:cxn modelId="{22F06CDE-7112-4EB3-A7E1-FE86EBDDA2F5}" type="presOf" srcId="{D0AF6E3F-FFD0-4E1E-A34F-EB0BF53116D4}" destId="{3B2FF6E7-D497-49B3-A92A-F5FD71A21E29}" srcOrd="0" destOrd="0" presId="urn:microsoft.com/office/officeart/2005/8/layout/vList2"/>
    <dgm:cxn modelId="{70D4CBF5-3DF4-4CE4-8623-B68F2D9BAE2C}" srcId="{AEF5F512-BB6A-4AE3-89DF-95EBF30FD3BD}" destId="{4A78FA4E-8499-415D-A206-C2B91325304F}" srcOrd="4" destOrd="0" parTransId="{B9A1363F-B7E3-4151-9C52-8B97988F36F8}" sibTransId="{085FDEAA-D011-4BC2-974A-DB13F88569D5}"/>
    <dgm:cxn modelId="{048706FC-5D78-46B8-933D-250BC9E3B7CC}" type="presOf" srcId="{E37E60DB-6FBB-4F7B-90F2-B458DD399457}" destId="{56119883-3648-400A-9F8F-A674738790AB}" srcOrd="0" destOrd="0" presId="urn:microsoft.com/office/officeart/2005/8/layout/vList2"/>
    <dgm:cxn modelId="{11367F45-A8BE-475A-BBC9-2742EFAF4F7E}" type="presParOf" srcId="{9F2FAB77-7681-4D51-B028-DE594B83F1F4}" destId="{7A5AB12A-B365-4C24-A5ED-AB386C6CD63C}" srcOrd="0" destOrd="0" presId="urn:microsoft.com/office/officeart/2005/8/layout/vList2"/>
    <dgm:cxn modelId="{F4A23FFA-6F0F-4C89-B57D-5E7276F1BD8D}" type="presParOf" srcId="{9F2FAB77-7681-4D51-B028-DE594B83F1F4}" destId="{A8B6EB22-99DE-4A42-AC9D-4A0FB134ABD0}" srcOrd="1" destOrd="0" presId="urn:microsoft.com/office/officeart/2005/8/layout/vList2"/>
    <dgm:cxn modelId="{AC9858FD-1D49-48C4-931B-7443D3DAFE8B}" type="presParOf" srcId="{9F2FAB77-7681-4D51-B028-DE594B83F1F4}" destId="{787385E8-CD41-4A8D-9F25-141FA6146C4F}" srcOrd="2" destOrd="0" presId="urn:microsoft.com/office/officeart/2005/8/layout/vList2"/>
    <dgm:cxn modelId="{7B7A4B51-F012-4F41-86A1-253F6627E862}" type="presParOf" srcId="{9F2FAB77-7681-4D51-B028-DE594B83F1F4}" destId="{8C3B3B9E-B43B-4857-8533-D5C4D0BEBF2F}" srcOrd="3" destOrd="0" presId="urn:microsoft.com/office/officeart/2005/8/layout/vList2"/>
    <dgm:cxn modelId="{C02E504E-B1F2-49A6-96AD-3B47EAE7DEA2}" type="presParOf" srcId="{9F2FAB77-7681-4D51-B028-DE594B83F1F4}" destId="{6A263B72-9125-4C19-9488-5803C589A3DC}" srcOrd="4" destOrd="0" presId="urn:microsoft.com/office/officeart/2005/8/layout/vList2"/>
    <dgm:cxn modelId="{1639026B-B61B-4584-B86D-1A360FA74317}" type="presParOf" srcId="{9F2FAB77-7681-4D51-B028-DE594B83F1F4}" destId="{8744B014-B550-4D52-9E02-B8980C022021}" srcOrd="5" destOrd="0" presId="urn:microsoft.com/office/officeart/2005/8/layout/vList2"/>
    <dgm:cxn modelId="{F3C1FE62-D5A9-4355-B45A-A8734A98DD95}" type="presParOf" srcId="{9F2FAB77-7681-4D51-B028-DE594B83F1F4}" destId="{E7A95023-59F1-4C30-AD02-2B3D5CD2C979}" srcOrd="6" destOrd="0" presId="urn:microsoft.com/office/officeart/2005/8/layout/vList2"/>
    <dgm:cxn modelId="{28BA6230-FBA6-4A25-82A8-B7288C76D5E1}" type="presParOf" srcId="{9F2FAB77-7681-4D51-B028-DE594B83F1F4}" destId="{80F81542-2651-4A28-BC16-8451231F8DF6}" srcOrd="7" destOrd="0" presId="urn:microsoft.com/office/officeart/2005/8/layout/vList2"/>
    <dgm:cxn modelId="{44A23E53-ABC5-42A9-8C00-F88287A94570}" type="presParOf" srcId="{9F2FAB77-7681-4D51-B028-DE594B83F1F4}" destId="{00739920-8BCA-48F4-A637-FDD45D8A2016}" srcOrd="8" destOrd="0" presId="urn:microsoft.com/office/officeart/2005/8/layout/vList2"/>
    <dgm:cxn modelId="{AE08B36D-1CF8-4D03-8C9F-91B8AB5D9C97}" type="presParOf" srcId="{9F2FAB77-7681-4D51-B028-DE594B83F1F4}" destId="{3C849168-CFB9-4CD2-A606-F9BE51E2B907}" srcOrd="9" destOrd="0" presId="urn:microsoft.com/office/officeart/2005/8/layout/vList2"/>
    <dgm:cxn modelId="{DECA38E9-F420-4C6A-B2BE-0F05A690B7F1}" type="presParOf" srcId="{9F2FAB77-7681-4D51-B028-DE594B83F1F4}" destId="{C91A11AD-E950-4EBD-88C6-8379512814C1}" srcOrd="10" destOrd="0" presId="urn:microsoft.com/office/officeart/2005/8/layout/vList2"/>
    <dgm:cxn modelId="{EFEECB7A-1810-4834-BE93-BE70440EA394}" type="presParOf" srcId="{9F2FAB77-7681-4D51-B028-DE594B83F1F4}" destId="{787B21FC-BB60-4FD4-9BE5-AFB5BD7A1405}" srcOrd="11" destOrd="0" presId="urn:microsoft.com/office/officeart/2005/8/layout/vList2"/>
    <dgm:cxn modelId="{E2834480-C51F-4478-8703-45F7B01F1F7E}" type="presParOf" srcId="{9F2FAB77-7681-4D51-B028-DE594B83F1F4}" destId="{D2BDFE63-3D0D-4ACA-B2DF-FAF833821F52}" srcOrd="12" destOrd="0" presId="urn:microsoft.com/office/officeart/2005/8/layout/vList2"/>
    <dgm:cxn modelId="{5C54A0ED-1EB5-479E-BA86-425257C14FAB}" type="presParOf" srcId="{9F2FAB77-7681-4D51-B028-DE594B83F1F4}" destId="{3363B69A-66BB-4FC4-A028-AB3A78DB131F}" srcOrd="13" destOrd="0" presId="urn:microsoft.com/office/officeart/2005/8/layout/vList2"/>
    <dgm:cxn modelId="{54EA2DE9-1017-458F-8531-2DFD0D0C9155}" type="presParOf" srcId="{9F2FAB77-7681-4D51-B028-DE594B83F1F4}" destId="{56119883-3648-400A-9F8F-A674738790AB}" srcOrd="14" destOrd="0" presId="urn:microsoft.com/office/officeart/2005/8/layout/vList2"/>
    <dgm:cxn modelId="{B1F49287-36CC-4110-ACC3-140B5B6C330C}" type="presParOf" srcId="{9F2FAB77-7681-4D51-B028-DE594B83F1F4}" destId="{F17A6141-554D-4DCB-8674-7BC82C7298A8}" srcOrd="15" destOrd="0" presId="urn:microsoft.com/office/officeart/2005/8/layout/vList2"/>
    <dgm:cxn modelId="{25FD6B34-23AE-40F6-8226-D77B4E86CE58}" type="presParOf" srcId="{9F2FAB77-7681-4D51-B028-DE594B83F1F4}" destId="{3B2FF6E7-D497-49B3-A92A-F5FD71A21E29}" srcOrd="16" destOrd="0" presId="urn:microsoft.com/office/officeart/2005/8/layout/vList2"/>
    <dgm:cxn modelId="{D6A971A9-087E-467F-9C66-A98286DB16B2}" type="presParOf" srcId="{9F2FAB77-7681-4D51-B028-DE594B83F1F4}" destId="{E3ECFD90-DCCB-4018-8C8B-D8303C8ED404}" srcOrd="17" destOrd="0" presId="urn:microsoft.com/office/officeart/2005/8/layout/vList2"/>
    <dgm:cxn modelId="{A547EF8F-C6E8-4165-A319-7790B6BCEA87}" type="presParOf" srcId="{9F2FAB77-7681-4D51-B028-DE594B83F1F4}" destId="{7B81AD5C-2F9D-4CC2-9922-585E17E7DA16}"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8FA27BD-57A9-4A0E-9AAE-913CD15C0CB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F994E03-5E8A-4303-A233-422AFFF68A59}">
      <dgm:prSet/>
      <dgm:spPr/>
      <dgm:t>
        <a:bodyPr/>
        <a:lstStyle/>
        <a:p>
          <a:pPr rtl="0"/>
          <a:r>
            <a:rPr lang="en-US"/>
            <a:t>The differentiation of limitations for domestic wastewater and industrial effluent is required.</a:t>
          </a:r>
          <a:endParaRPr lang="en-TT"/>
        </a:p>
      </dgm:t>
    </dgm:pt>
    <dgm:pt modelId="{5F86DFC0-1A7B-4B01-9676-BF476FDE6ED5}" type="parTrans" cxnId="{5FA82DFD-0BD1-4153-B7CE-66F4C4D5C1D7}">
      <dgm:prSet/>
      <dgm:spPr/>
      <dgm:t>
        <a:bodyPr/>
        <a:lstStyle/>
        <a:p>
          <a:endParaRPr lang="en-US"/>
        </a:p>
      </dgm:t>
    </dgm:pt>
    <dgm:pt modelId="{F1C993F2-C9D9-4DD8-B628-4489E96213F1}" type="sibTrans" cxnId="{5FA82DFD-0BD1-4153-B7CE-66F4C4D5C1D7}">
      <dgm:prSet/>
      <dgm:spPr/>
      <dgm:t>
        <a:bodyPr/>
        <a:lstStyle/>
        <a:p>
          <a:endParaRPr lang="en-US"/>
        </a:p>
      </dgm:t>
    </dgm:pt>
    <dgm:pt modelId="{DF0F8BFE-BF57-4B0B-AAC6-CE94B5624F19}">
      <dgm:prSet/>
      <dgm:spPr/>
      <dgm:t>
        <a:bodyPr/>
        <a:lstStyle/>
        <a:p>
          <a:pPr rtl="0"/>
          <a:r>
            <a:rPr lang="en-TT" dirty="0"/>
            <a:t>Future consideration should be given to introduction of discharge limits in the form of pollutant loads (flow x concentration) which better enables assessment of pollutant effect over time, increased ability to manage pollutant reduction through science-based decision making. </a:t>
          </a:r>
        </a:p>
      </dgm:t>
    </dgm:pt>
    <dgm:pt modelId="{71A4BB3A-B68C-413B-BBFD-E92324B59B5B}" type="parTrans" cxnId="{B83CEA83-528B-44CF-94B2-C5A7DBF845AA}">
      <dgm:prSet/>
      <dgm:spPr/>
      <dgm:t>
        <a:bodyPr/>
        <a:lstStyle/>
        <a:p>
          <a:endParaRPr lang="en-US"/>
        </a:p>
      </dgm:t>
    </dgm:pt>
    <dgm:pt modelId="{2DEBD433-7FC7-472C-86DB-ECBC426A8AA1}" type="sibTrans" cxnId="{B83CEA83-528B-44CF-94B2-C5A7DBF845AA}">
      <dgm:prSet/>
      <dgm:spPr/>
      <dgm:t>
        <a:bodyPr/>
        <a:lstStyle/>
        <a:p>
          <a:endParaRPr lang="en-US"/>
        </a:p>
      </dgm:t>
    </dgm:pt>
    <dgm:pt modelId="{01978C04-DB78-4BA8-831C-42CF00D6AF25}" type="pres">
      <dgm:prSet presAssocID="{48FA27BD-57A9-4A0E-9AAE-913CD15C0CBF}" presName="vert0" presStyleCnt="0">
        <dgm:presLayoutVars>
          <dgm:dir/>
          <dgm:animOne val="branch"/>
          <dgm:animLvl val="lvl"/>
        </dgm:presLayoutVars>
      </dgm:prSet>
      <dgm:spPr/>
    </dgm:pt>
    <dgm:pt modelId="{EBC63035-90D4-4291-B6C7-60AA944F0C53}" type="pres">
      <dgm:prSet presAssocID="{AF994E03-5E8A-4303-A233-422AFFF68A59}" presName="thickLine" presStyleLbl="alignNode1" presStyleIdx="0" presStyleCnt="2"/>
      <dgm:spPr/>
    </dgm:pt>
    <dgm:pt modelId="{4FBCB6CE-471B-4D8F-AB29-FE0B5165A49C}" type="pres">
      <dgm:prSet presAssocID="{AF994E03-5E8A-4303-A233-422AFFF68A59}" presName="horz1" presStyleCnt="0"/>
      <dgm:spPr/>
    </dgm:pt>
    <dgm:pt modelId="{436C4B3D-6448-43EB-A6C3-57257B66CCF5}" type="pres">
      <dgm:prSet presAssocID="{AF994E03-5E8A-4303-A233-422AFFF68A59}" presName="tx1" presStyleLbl="revTx" presStyleIdx="0" presStyleCnt="2"/>
      <dgm:spPr/>
    </dgm:pt>
    <dgm:pt modelId="{4F13E71D-48D9-4763-AAD5-17994C9119FD}" type="pres">
      <dgm:prSet presAssocID="{AF994E03-5E8A-4303-A233-422AFFF68A59}" presName="vert1" presStyleCnt="0"/>
      <dgm:spPr/>
    </dgm:pt>
    <dgm:pt modelId="{F2E47AA8-6601-4A10-8C41-7DB7134AFD57}" type="pres">
      <dgm:prSet presAssocID="{DF0F8BFE-BF57-4B0B-AAC6-CE94B5624F19}" presName="thickLine" presStyleLbl="alignNode1" presStyleIdx="1" presStyleCnt="2"/>
      <dgm:spPr/>
    </dgm:pt>
    <dgm:pt modelId="{390A4471-9B44-49E8-BFC9-2E6570B623F6}" type="pres">
      <dgm:prSet presAssocID="{DF0F8BFE-BF57-4B0B-AAC6-CE94B5624F19}" presName="horz1" presStyleCnt="0"/>
      <dgm:spPr/>
    </dgm:pt>
    <dgm:pt modelId="{9D510008-4299-4C28-944D-EC87C383725C}" type="pres">
      <dgm:prSet presAssocID="{DF0F8BFE-BF57-4B0B-AAC6-CE94B5624F19}" presName="tx1" presStyleLbl="revTx" presStyleIdx="1" presStyleCnt="2"/>
      <dgm:spPr/>
    </dgm:pt>
    <dgm:pt modelId="{CAFDB643-96FB-4CA3-8659-ED09D5BDFB21}" type="pres">
      <dgm:prSet presAssocID="{DF0F8BFE-BF57-4B0B-AAC6-CE94B5624F19}" presName="vert1" presStyleCnt="0"/>
      <dgm:spPr/>
    </dgm:pt>
  </dgm:ptLst>
  <dgm:cxnLst>
    <dgm:cxn modelId="{803B9023-14B0-47B3-8AF6-BD3680689E1E}" type="presOf" srcId="{48FA27BD-57A9-4A0E-9AAE-913CD15C0CBF}" destId="{01978C04-DB78-4BA8-831C-42CF00D6AF25}" srcOrd="0" destOrd="0" presId="urn:microsoft.com/office/officeart/2008/layout/LinedList"/>
    <dgm:cxn modelId="{B83CEA83-528B-44CF-94B2-C5A7DBF845AA}" srcId="{48FA27BD-57A9-4A0E-9AAE-913CD15C0CBF}" destId="{DF0F8BFE-BF57-4B0B-AAC6-CE94B5624F19}" srcOrd="1" destOrd="0" parTransId="{71A4BB3A-B68C-413B-BBFD-E92324B59B5B}" sibTransId="{2DEBD433-7FC7-472C-86DB-ECBC426A8AA1}"/>
    <dgm:cxn modelId="{B2585ABF-559C-4AF1-86CC-C131B3EE1E32}" type="presOf" srcId="{AF994E03-5E8A-4303-A233-422AFFF68A59}" destId="{436C4B3D-6448-43EB-A6C3-57257B66CCF5}" srcOrd="0" destOrd="0" presId="urn:microsoft.com/office/officeart/2008/layout/LinedList"/>
    <dgm:cxn modelId="{29BE54C0-6EE6-4192-A3E1-8FBE37848519}" type="presOf" srcId="{DF0F8BFE-BF57-4B0B-AAC6-CE94B5624F19}" destId="{9D510008-4299-4C28-944D-EC87C383725C}" srcOrd="0" destOrd="0" presId="urn:microsoft.com/office/officeart/2008/layout/LinedList"/>
    <dgm:cxn modelId="{5FA82DFD-0BD1-4153-B7CE-66F4C4D5C1D7}" srcId="{48FA27BD-57A9-4A0E-9AAE-913CD15C0CBF}" destId="{AF994E03-5E8A-4303-A233-422AFFF68A59}" srcOrd="0" destOrd="0" parTransId="{5F86DFC0-1A7B-4B01-9676-BF476FDE6ED5}" sibTransId="{F1C993F2-C9D9-4DD8-B628-4489E96213F1}"/>
    <dgm:cxn modelId="{808AFC1A-CB1E-40DE-B698-CD4775D08C25}" type="presParOf" srcId="{01978C04-DB78-4BA8-831C-42CF00D6AF25}" destId="{EBC63035-90D4-4291-B6C7-60AA944F0C53}" srcOrd="0" destOrd="0" presId="urn:microsoft.com/office/officeart/2008/layout/LinedList"/>
    <dgm:cxn modelId="{F3F52278-2469-4A30-9FC7-87D16525BB64}" type="presParOf" srcId="{01978C04-DB78-4BA8-831C-42CF00D6AF25}" destId="{4FBCB6CE-471B-4D8F-AB29-FE0B5165A49C}" srcOrd="1" destOrd="0" presId="urn:microsoft.com/office/officeart/2008/layout/LinedList"/>
    <dgm:cxn modelId="{417C85FA-B58E-4C52-998D-248FFF9E85AD}" type="presParOf" srcId="{4FBCB6CE-471B-4D8F-AB29-FE0B5165A49C}" destId="{436C4B3D-6448-43EB-A6C3-57257B66CCF5}" srcOrd="0" destOrd="0" presId="urn:microsoft.com/office/officeart/2008/layout/LinedList"/>
    <dgm:cxn modelId="{2938B4D9-AA6E-48CC-9684-29DB2F2EBB2E}" type="presParOf" srcId="{4FBCB6CE-471B-4D8F-AB29-FE0B5165A49C}" destId="{4F13E71D-48D9-4763-AAD5-17994C9119FD}" srcOrd="1" destOrd="0" presId="urn:microsoft.com/office/officeart/2008/layout/LinedList"/>
    <dgm:cxn modelId="{1EF43265-1BED-454B-875E-DC025883CC06}" type="presParOf" srcId="{01978C04-DB78-4BA8-831C-42CF00D6AF25}" destId="{F2E47AA8-6601-4A10-8C41-7DB7134AFD57}" srcOrd="2" destOrd="0" presId="urn:microsoft.com/office/officeart/2008/layout/LinedList"/>
    <dgm:cxn modelId="{09C83EDB-71A9-4B9F-8633-F5EA5BF77DE8}" type="presParOf" srcId="{01978C04-DB78-4BA8-831C-42CF00D6AF25}" destId="{390A4471-9B44-49E8-BFC9-2E6570B623F6}" srcOrd="3" destOrd="0" presId="urn:microsoft.com/office/officeart/2008/layout/LinedList"/>
    <dgm:cxn modelId="{76CD8747-EBC0-46B3-AC9E-9E830F29A15A}" type="presParOf" srcId="{390A4471-9B44-49E8-BFC9-2E6570B623F6}" destId="{9D510008-4299-4C28-944D-EC87C383725C}" srcOrd="0" destOrd="0" presId="urn:microsoft.com/office/officeart/2008/layout/LinedList"/>
    <dgm:cxn modelId="{EC44D995-706D-40B3-8637-58D265E962A2}" type="presParOf" srcId="{390A4471-9B44-49E8-BFC9-2E6570B623F6}" destId="{CAFDB643-96FB-4CA3-8659-ED09D5BDFB2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11DDF0D-0A18-498E-A414-59D3F606175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B985A2E-31D2-4B53-8E63-E74726D34373}">
      <dgm:prSet custT="1"/>
      <dgm:spPr/>
      <dgm:t>
        <a:bodyPr/>
        <a:lstStyle/>
        <a:p>
          <a:pPr rtl="0"/>
          <a:r>
            <a:rPr lang="en-TT" sz="2400" dirty="0"/>
            <a:t>Contracting Parties endorse the proposal to utilise total nitrogen (TN), total phosphorous (TP) and Total Kjeldahl nitrogen (TKN) as the nutrient parameters for the regional criteria/limits for domestic wastewater discharges in marine and coastal areas.</a:t>
          </a:r>
        </a:p>
        <a:p>
          <a:pPr rtl="0"/>
          <a:endParaRPr lang="en-TT" sz="2400" dirty="0"/>
        </a:p>
        <a:p>
          <a:pPr rtl="0"/>
          <a:r>
            <a:rPr lang="en-US" sz="2400" dirty="0"/>
            <a:t>Contracting Parties that have not yet done so consider differentiating standards for domestic wastewater and industrial effluent to facilitate the management of coastal and marine waters. Further, Contracting Parties are encouraged to consider developing separate standards for industrial effluents.</a:t>
          </a:r>
        </a:p>
        <a:p>
          <a:pPr rtl="0"/>
          <a:endParaRPr lang="en-TT" sz="3200" dirty="0"/>
        </a:p>
      </dgm:t>
    </dgm:pt>
    <dgm:pt modelId="{EB62B39A-8312-4F4D-8D4A-957E6DADA9B5}" type="parTrans" cxnId="{49FBB078-F432-4E93-A7F7-4F7443559CCB}">
      <dgm:prSet/>
      <dgm:spPr/>
      <dgm:t>
        <a:bodyPr/>
        <a:lstStyle/>
        <a:p>
          <a:endParaRPr lang="en-US"/>
        </a:p>
      </dgm:t>
    </dgm:pt>
    <dgm:pt modelId="{9E5409CA-146C-4A5D-AA5B-EC22897D97D2}" type="sibTrans" cxnId="{49FBB078-F432-4E93-A7F7-4F7443559CCB}">
      <dgm:prSet/>
      <dgm:spPr/>
      <dgm:t>
        <a:bodyPr/>
        <a:lstStyle/>
        <a:p>
          <a:endParaRPr lang="en-US"/>
        </a:p>
      </dgm:t>
    </dgm:pt>
    <dgm:pt modelId="{80306485-CC51-4B50-87AB-50A18BF337B2}" type="pres">
      <dgm:prSet presAssocID="{311DDF0D-0A18-498E-A414-59D3F6061755}" presName="linear" presStyleCnt="0">
        <dgm:presLayoutVars>
          <dgm:animLvl val="lvl"/>
          <dgm:resizeHandles val="exact"/>
        </dgm:presLayoutVars>
      </dgm:prSet>
      <dgm:spPr/>
    </dgm:pt>
    <dgm:pt modelId="{034709D8-9032-44B3-B935-DF3B50FF1D8C}" type="pres">
      <dgm:prSet presAssocID="{FB985A2E-31D2-4B53-8E63-E74726D34373}" presName="parentText" presStyleLbl="node1" presStyleIdx="0" presStyleCnt="1">
        <dgm:presLayoutVars>
          <dgm:chMax val="0"/>
          <dgm:bulletEnabled val="1"/>
        </dgm:presLayoutVars>
      </dgm:prSet>
      <dgm:spPr/>
    </dgm:pt>
  </dgm:ptLst>
  <dgm:cxnLst>
    <dgm:cxn modelId="{3D35DD30-D21C-4EFA-8ED4-8B361DBB1BD2}" type="presOf" srcId="{311DDF0D-0A18-498E-A414-59D3F6061755}" destId="{80306485-CC51-4B50-87AB-50A18BF337B2}" srcOrd="0" destOrd="0" presId="urn:microsoft.com/office/officeart/2005/8/layout/vList2"/>
    <dgm:cxn modelId="{49FBB078-F432-4E93-A7F7-4F7443559CCB}" srcId="{311DDF0D-0A18-498E-A414-59D3F6061755}" destId="{FB985A2E-31D2-4B53-8E63-E74726D34373}" srcOrd="0" destOrd="0" parTransId="{EB62B39A-8312-4F4D-8D4A-957E6DADA9B5}" sibTransId="{9E5409CA-146C-4A5D-AA5B-EC22897D97D2}"/>
    <dgm:cxn modelId="{ED5AA895-1C79-4CE4-924C-9F428FB01108}" type="presOf" srcId="{FB985A2E-31D2-4B53-8E63-E74726D34373}" destId="{034709D8-9032-44B3-B935-DF3B50FF1D8C}" srcOrd="0" destOrd="0" presId="urn:microsoft.com/office/officeart/2005/8/layout/vList2"/>
    <dgm:cxn modelId="{679991AB-9841-4857-94F4-8230750D0987}" type="presParOf" srcId="{80306485-CC51-4B50-87AB-50A18BF337B2}" destId="{034709D8-9032-44B3-B935-DF3B50FF1D8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1D8C27-1FD0-444A-96EC-1CB9FAD94948}" type="doc">
      <dgm:prSet loTypeId="urn:microsoft.com/office/officeart/2005/8/layout/vList2" loCatId="list" qsTypeId="urn:microsoft.com/office/officeart/2005/8/quickstyle/simple3" qsCatId="simple" csTypeId="urn:microsoft.com/office/officeart/2005/8/colors/accent0_1" csCatId="mainScheme"/>
      <dgm:spPr/>
      <dgm:t>
        <a:bodyPr/>
        <a:lstStyle/>
        <a:p>
          <a:endParaRPr lang="en-US"/>
        </a:p>
      </dgm:t>
    </dgm:pt>
    <dgm:pt modelId="{EB5E58A7-42AB-465D-97A1-54E3ACF4410F}">
      <dgm:prSet/>
      <dgm:spPr/>
      <dgm:t>
        <a:bodyPr/>
        <a:lstStyle/>
        <a:p>
          <a:pPr rtl="0"/>
          <a:r>
            <a:rPr lang="es-ES"/>
            <a:t>Colombia </a:t>
          </a:r>
          <a:endParaRPr lang="en-TT"/>
        </a:p>
      </dgm:t>
    </dgm:pt>
    <dgm:pt modelId="{E20889B1-B143-4B0D-9AFA-623BCCF0E482}" type="parTrans" cxnId="{F83371AE-FE8B-4E00-AC7E-E098A1A42853}">
      <dgm:prSet/>
      <dgm:spPr/>
      <dgm:t>
        <a:bodyPr/>
        <a:lstStyle/>
        <a:p>
          <a:endParaRPr lang="en-US"/>
        </a:p>
      </dgm:t>
    </dgm:pt>
    <dgm:pt modelId="{E7554E6B-9617-4133-A4B2-972068F1B312}" type="sibTrans" cxnId="{F83371AE-FE8B-4E00-AC7E-E098A1A42853}">
      <dgm:prSet/>
      <dgm:spPr/>
      <dgm:t>
        <a:bodyPr/>
        <a:lstStyle/>
        <a:p>
          <a:endParaRPr lang="en-US"/>
        </a:p>
      </dgm:t>
    </dgm:pt>
    <dgm:pt modelId="{2AF04CFC-2195-4113-B929-B25BC820BBE2}">
      <dgm:prSet/>
      <dgm:spPr/>
      <dgm:t>
        <a:bodyPr/>
        <a:lstStyle/>
        <a:p>
          <a:pPr rtl="0"/>
          <a:r>
            <a:rPr lang="es-ES"/>
            <a:t>Costa Rica </a:t>
          </a:r>
          <a:endParaRPr lang="en-TT"/>
        </a:p>
      </dgm:t>
    </dgm:pt>
    <dgm:pt modelId="{F1E3B23B-1DA4-4716-B7EB-8C800215DD94}" type="parTrans" cxnId="{F73958A3-7A62-40C3-B279-DDEEF9E36829}">
      <dgm:prSet/>
      <dgm:spPr/>
      <dgm:t>
        <a:bodyPr/>
        <a:lstStyle/>
        <a:p>
          <a:endParaRPr lang="en-US"/>
        </a:p>
      </dgm:t>
    </dgm:pt>
    <dgm:pt modelId="{03719CD8-4199-4AA6-A8F8-1674C0F86939}" type="sibTrans" cxnId="{F73958A3-7A62-40C3-B279-DDEEF9E36829}">
      <dgm:prSet/>
      <dgm:spPr/>
      <dgm:t>
        <a:bodyPr/>
        <a:lstStyle/>
        <a:p>
          <a:endParaRPr lang="en-US"/>
        </a:p>
      </dgm:t>
    </dgm:pt>
    <dgm:pt modelId="{E6642CD0-5EB7-4486-B078-B7D8F24D4E4F}">
      <dgm:prSet/>
      <dgm:spPr/>
      <dgm:t>
        <a:bodyPr/>
        <a:lstStyle/>
        <a:p>
          <a:pPr rtl="0"/>
          <a:r>
            <a:rPr lang="es-ES"/>
            <a:t>Cuba </a:t>
          </a:r>
          <a:endParaRPr lang="en-TT"/>
        </a:p>
      </dgm:t>
    </dgm:pt>
    <dgm:pt modelId="{1E8F604D-7825-4AA9-B144-19E82C8DDE0D}" type="parTrans" cxnId="{A100C070-304C-44AC-B655-9140E2C169CE}">
      <dgm:prSet/>
      <dgm:spPr/>
      <dgm:t>
        <a:bodyPr/>
        <a:lstStyle/>
        <a:p>
          <a:endParaRPr lang="en-US"/>
        </a:p>
      </dgm:t>
    </dgm:pt>
    <dgm:pt modelId="{55E1E300-A6FA-4755-A749-9F7F4010FD06}" type="sibTrans" cxnId="{A100C070-304C-44AC-B655-9140E2C169CE}">
      <dgm:prSet/>
      <dgm:spPr/>
      <dgm:t>
        <a:bodyPr/>
        <a:lstStyle/>
        <a:p>
          <a:endParaRPr lang="en-US"/>
        </a:p>
      </dgm:t>
    </dgm:pt>
    <dgm:pt modelId="{FC0187A3-C0B7-4B9F-80B0-1166AEB0C1B5}">
      <dgm:prSet/>
      <dgm:spPr/>
      <dgm:t>
        <a:bodyPr/>
        <a:lstStyle/>
        <a:p>
          <a:pPr rtl="0"/>
          <a:r>
            <a:rPr lang="es-ES"/>
            <a:t>Guatemala </a:t>
          </a:r>
          <a:endParaRPr lang="en-TT"/>
        </a:p>
      </dgm:t>
    </dgm:pt>
    <dgm:pt modelId="{36424786-164F-411D-AB45-728079C98054}" type="parTrans" cxnId="{95B7152A-5330-4F00-85F6-AE08631B0A44}">
      <dgm:prSet/>
      <dgm:spPr/>
      <dgm:t>
        <a:bodyPr/>
        <a:lstStyle/>
        <a:p>
          <a:endParaRPr lang="en-US"/>
        </a:p>
      </dgm:t>
    </dgm:pt>
    <dgm:pt modelId="{5B59C5A1-0616-4A94-83AE-08DC62AA1085}" type="sibTrans" cxnId="{95B7152A-5330-4F00-85F6-AE08631B0A44}">
      <dgm:prSet/>
      <dgm:spPr/>
      <dgm:t>
        <a:bodyPr/>
        <a:lstStyle/>
        <a:p>
          <a:endParaRPr lang="en-US"/>
        </a:p>
      </dgm:t>
    </dgm:pt>
    <dgm:pt modelId="{42B8B9AF-7917-4C90-AC85-F61C5806FCF3}">
      <dgm:prSet/>
      <dgm:spPr/>
      <dgm:t>
        <a:bodyPr/>
        <a:lstStyle/>
        <a:p>
          <a:pPr rtl="0"/>
          <a:r>
            <a:rPr lang="es-ES"/>
            <a:t>Honduras</a:t>
          </a:r>
          <a:endParaRPr lang="en-TT"/>
        </a:p>
      </dgm:t>
    </dgm:pt>
    <dgm:pt modelId="{1FBFDA8D-1151-450F-80BB-2A5B11BF283A}" type="parTrans" cxnId="{EFF89FC5-3796-475A-91C8-F2A16A244CA4}">
      <dgm:prSet/>
      <dgm:spPr/>
      <dgm:t>
        <a:bodyPr/>
        <a:lstStyle/>
        <a:p>
          <a:endParaRPr lang="en-US"/>
        </a:p>
      </dgm:t>
    </dgm:pt>
    <dgm:pt modelId="{6C0773DD-64AB-49D8-A451-401325E93161}" type="sibTrans" cxnId="{EFF89FC5-3796-475A-91C8-F2A16A244CA4}">
      <dgm:prSet/>
      <dgm:spPr/>
      <dgm:t>
        <a:bodyPr/>
        <a:lstStyle/>
        <a:p>
          <a:endParaRPr lang="en-US"/>
        </a:p>
      </dgm:t>
    </dgm:pt>
    <dgm:pt modelId="{0DFB60A3-A297-42FA-8326-7325CA262C46}">
      <dgm:prSet/>
      <dgm:spPr/>
      <dgm:t>
        <a:bodyPr/>
        <a:lstStyle/>
        <a:p>
          <a:pPr rtl="0"/>
          <a:r>
            <a:rPr lang="en-TT"/>
            <a:t>Mexico</a:t>
          </a:r>
          <a:r>
            <a:rPr lang="es-ES"/>
            <a:t> </a:t>
          </a:r>
          <a:endParaRPr lang="en-TT"/>
        </a:p>
      </dgm:t>
    </dgm:pt>
    <dgm:pt modelId="{8A1CDCF6-2A20-449A-8FF8-21AE650ED74B}" type="parTrans" cxnId="{5B51F196-2D0A-47D0-94BE-B1E9EE2C383A}">
      <dgm:prSet/>
      <dgm:spPr/>
      <dgm:t>
        <a:bodyPr/>
        <a:lstStyle/>
        <a:p>
          <a:endParaRPr lang="en-US"/>
        </a:p>
      </dgm:t>
    </dgm:pt>
    <dgm:pt modelId="{5DF2B4A5-042F-45A7-B4F7-1C0DA92E0A5C}" type="sibTrans" cxnId="{5B51F196-2D0A-47D0-94BE-B1E9EE2C383A}">
      <dgm:prSet/>
      <dgm:spPr/>
      <dgm:t>
        <a:bodyPr/>
        <a:lstStyle/>
        <a:p>
          <a:endParaRPr lang="en-US"/>
        </a:p>
      </dgm:t>
    </dgm:pt>
    <dgm:pt modelId="{10A20A80-6371-4C93-A2D2-B5D95D04E332}">
      <dgm:prSet/>
      <dgm:spPr/>
      <dgm:t>
        <a:bodyPr/>
        <a:lstStyle/>
        <a:p>
          <a:pPr rtl="0"/>
          <a:r>
            <a:rPr lang="es-ES"/>
            <a:t>Nicaragua </a:t>
          </a:r>
          <a:endParaRPr lang="en-TT"/>
        </a:p>
      </dgm:t>
    </dgm:pt>
    <dgm:pt modelId="{FA997EB8-AFD0-4D5C-816A-5FEA31AD8EF8}" type="parTrans" cxnId="{5C9B9623-1F40-4D34-A20B-53F728558989}">
      <dgm:prSet/>
      <dgm:spPr/>
      <dgm:t>
        <a:bodyPr/>
        <a:lstStyle/>
        <a:p>
          <a:endParaRPr lang="en-US"/>
        </a:p>
      </dgm:t>
    </dgm:pt>
    <dgm:pt modelId="{CB33BCA6-C53B-4507-853B-644E0138C7B9}" type="sibTrans" cxnId="{5C9B9623-1F40-4D34-A20B-53F728558989}">
      <dgm:prSet/>
      <dgm:spPr/>
      <dgm:t>
        <a:bodyPr/>
        <a:lstStyle/>
        <a:p>
          <a:endParaRPr lang="en-US"/>
        </a:p>
      </dgm:t>
    </dgm:pt>
    <dgm:pt modelId="{20C9A0E0-E7CB-4073-ABE7-3B78B23B5B12}">
      <dgm:prSet/>
      <dgm:spPr/>
      <dgm:t>
        <a:bodyPr/>
        <a:lstStyle/>
        <a:p>
          <a:pPr rtl="0"/>
          <a:r>
            <a:rPr lang="en-TT"/>
            <a:t>Dominican Republic </a:t>
          </a:r>
        </a:p>
      </dgm:t>
    </dgm:pt>
    <dgm:pt modelId="{3F6F8AAF-D66C-49FD-B319-8B5C50D3F767}" type="parTrans" cxnId="{03BE46F9-F0B5-4087-8DFF-CB4E8F0A12BB}">
      <dgm:prSet/>
      <dgm:spPr/>
      <dgm:t>
        <a:bodyPr/>
        <a:lstStyle/>
        <a:p>
          <a:endParaRPr lang="en-US"/>
        </a:p>
      </dgm:t>
    </dgm:pt>
    <dgm:pt modelId="{E03E5C34-3336-4CDC-AF4E-2BA27AEE7574}" type="sibTrans" cxnId="{03BE46F9-F0B5-4087-8DFF-CB4E8F0A12BB}">
      <dgm:prSet/>
      <dgm:spPr/>
      <dgm:t>
        <a:bodyPr/>
        <a:lstStyle/>
        <a:p>
          <a:endParaRPr lang="en-US"/>
        </a:p>
      </dgm:t>
    </dgm:pt>
    <dgm:pt modelId="{A4FBE54D-9D22-4DD0-9E37-142715ECE797}">
      <dgm:prSet/>
      <dgm:spPr/>
      <dgm:t>
        <a:bodyPr/>
        <a:lstStyle/>
        <a:p>
          <a:pPr rtl="0"/>
          <a:r>
            <a:rPr lang="en-TT"/>
            <a:t>Panama</a:t>
          </a:r>
        </a:p>
      </dgm:t>
    </dgm:pt>
    <dgm:pt modelId="{9020627A-3264-4BD0-A274-E163F38E1F34}" type="parTrans" cxnId="{96CAEC04-E1FB-4855-ABAB-B4446D9666A8}">
      <dgm:prSet/>
      <dgm:spPr/>
      <dgm:t>
        <a:bodyPr/>
        <a:lstStyle/>
        <a:p>
          <a:endParaRPr lang="en-US"/>
        </a:p>
      </dgm:t>
    </dgm:pt>
    <dgm:pt modelId="{4755B553-B43E-4513-853C-2F8B7538B276}" type="sibTrans" cxnId="{96CAEC04-E1FB-4855-ABAB-B4446D9666A8}">
      <dgm:prSet/>
      <dgm:spPr/>
      <dgm:t>
        <a:bodyPr/>
        <a:lstStyle/>
        <a:p>
          <a:endParaRPr lang="en-US"/>
        </a:p>
      </dgm:t>
    </dgm:pt>
    <dgm:pt modelId="{E00D720E-B4FD-4929-B0AA-D188708AF779}">
      <dgm:prSet/>
      <dgm:spPr/>
      <dgm:t>
        <a:bodyPr/>
        <a:lstStyle/>
        <a:p>
          <a:pPr rtl="0"/>
          <a:r>
            <a:rPr lang="es-ES"/>
            <a:t>Venezuela</a:t>
          </a:r>
          <a:endParaRPr lang="en-TT"/>
        </a:p>
      </dgm:t>
    </dgm:pt>
    <dgm:pt modelId="{3D41080D-E162-49AE-8D14-9F5EC7A38867}" type="parTrans" cxnId="{3DBA8F38-E90D-4A45-A54E-B3C90E9A7EB6}">
      <dgm:prSet/>
      <dgm:spPr/>
      <dgm:t>
        <a:bodyPr/>
        <a:lstStyle/>
        <a:p>
          <a:endParaRPr lang="en-US"/>
        </a:p>
      </dgm:t>
    </dgm:pt>
    <dgm:pt modelId="{E5411319-F6E2-4D02-831A-C6177590EB76}" type="sibTrans" cxnId="{3DBA8F38-E90D-4A45-A54E-B3C90E9A7EB6}">
      <dgm:prSet/>
      <dgm:spPr/>
      <dgm:t>
        <a:bodyPr/>
        <a:lstStyle/>
        <a:p>
          <a:endParaRPr lang="en-US"/>
        </a:p>
      </dgm:t>
    </dgm:pt>
    <dgm:pt modelId="{36DDDBA6-B402-4876-B102-5DA8CDFE29DC}" type="pres">
      <dgm:prSet presAssocID="{0C1D8C27-1FD0-444A-96EC-1CB9FAD94948}" presName="linear" presStyleCnt="0">
        <dgm:presLayoutVars>
          <dgm:animLvl val="lvl"/>
          <dgm:resizeHandles val="exact"/>
        </dgm:presLayoutVars>
      </dgm:prSet>
      <dgm:spPr/>
    </dgm:pt>
    <dgm:pt modelId="{92E2D5B9-F7DB-4449-889F-6F415670A624}" type="pres">
      <dgm:prSet presAssocID="{EB5E58A7-42AB-465D-97A1-54E3ACF4410F}" presName="parentText" presStyleLbl="node1" presStyleIdx="0" presStyleCnt="10">
        <dgm:presLayoutVars>
          <dgm:chMax val="0"/>
          <dgm:bulletEnabled val="1"/>
        </dgm:presLayoutVars>
      </dgm:prSet>
      <dgm:spPr/>
    </dgm:pt>
    <dgm:pt modelId="{A5950629-7981-4D38-BA29-C23788F7EE7F}" type="pres">
      <dgm:prSet presAssocID="{E7554E6B-9617-4133-A4B2-972068F1B312}" presName="spacer" presStyleCnt="0"/>
      <dgm:spPr/>
    </dgm:pt>
    <dgm:pt modelId="{36D90798-0BAF-4EC2-8147-D81FADA4EC38}" type="pres">
      <dgm:prSet presAssocID="{2AF04CFC-2195-4113-B929-B25BC820BBE2}" presName="parentText" presStyleLbl="node1" presStyleIdx="1" presStyleCnt="10">
        <dgm:presLayoutVars>
          <dgm:chMax val="0"/>
          <dgm:bulletEnabled val="1"/>
        </dgm:presLayoutVars>
      </dgm:prSet>
      <dgm:spPr/>
    </dgm:pt>
    <dgm:pt modelId="{839F2372-FFB8-4B60-BDFC-814D4C134584}" type="pres">
      <dgm:prSet presAssocID="{03719CD8-4199-4AA6-A8F8-1674C0F86939}" presName="spacer" presStyleCnt="0"/>
      <dgm:spPr/>
    </dgm:pt>
    <dgm:pt modelId="{7934D629-CA8D-4630-9285-D7151DC57B38}" type="pres">
      <dgm:prSet presAssocID="{E6642CD0-5EB7-4486-B078-B7D8F24D4E4F}" presName="parentText" presStyleLbl="node1" presStyleIdx="2" presStyleCnt="10">
        <dgm:presLayoutVars>
          <dgm:chMax val="0"/>
          <dgm:bulletEnabled val="1"/>
        </dgm:presLayoutVars>
      </dgm:prSet>
      <dgm:spPr/>
    </dgm:pt>
    <dgm:pt modelId="{BABB21B1-07B6-4881-8CF3-A5A1277C070B}" type="pres">
      <dgm:prSet presAssocID="{55E1E300-A6FA-4755-A749-9F7F4010FD06}" presName="spacer" presStyleCnt="0"/>
      <dgm:spPr/>
    </dgm:pt>
    <dgm:pt modelId="{4E52995A-FE6C-48AF-BE0E-94A3DA09A72A}" type="pres">
      <dgm:prSet presAssocID="{FC0187A3-C0B7-4B9F-80B0-1166AEB0C1B5}" presName="parentText" presStyleLbl="node1" presStyleIdx="3" presStyleCnt="10">
        <dgm:presLayoutVars>
          <dgm:chMax val="0"/>
          <dgm:bulletEnabled val="1"/>
        </dgm:presLayoutVars>
      </dgm:prSet>
      <dgm:spPr/>
    </dgm:pt>
    <dgm:pt modelId="{77ED22AD-FE42-4695-9A1E-44E3CFC1B50D}" type="pres">
      <dgm:prSet presAssocID="{5B59C5A1-0616-4A94-83AE-08DC62AA1085}" presName="spacer" presStyleCnt="0"/>
      <dgm:spPr/>
    </dgm:pt>
    <dgm:pt modelId="{A647296E-A53E-4EBB-819E-A11752391836}" type="pres">
      <dgm:prSet presAssocID="{42B8B9AF-7917-4C90-AC85-F61C5806FCF3}" presName="parentText" presStyleLbl="node1" presStyleIdx="4" presStyleCnt="10">
        <dgm:presLayoutVars>
          <dgm:chMax val="0"/>
          <dgm:bulletEnabled val="1"/>
        </dgm:presLayoutVars>
      </dgm:prSet>
      <dgm:spPr/>
    </dgm:pt>
    <dgm:pt modelId="{22097A6C-B8F5-4737-9C41-6971E461B102}" type="pres">
      <dgm:prSet presAssocID="{6C0773DD-64AB-49D8-A451-401325E93161}" presName="spacer" presStyleCnt="0"/>
      <dgm:spPr/>
    </dgm:pt>
    <dgm:pt modelId="{D0720EF0-2F74-4ABB-883A-12D0C10BC000}" type="pres">
      <dgm:prSet presAssocID="{0DFB60A3-A297-42FA-8326-7325CA262C46}" presName="parentText" presStyleLbl="node1" presStyleIdx="5" presStyleCnt="10">
        <dgm:presLayoutVars>
          <dgm:chMax val="0"/>
          <dgm:bulletEnabled val="1"/>
        </dgm:presLayoutVars>
      </dgm:prSet>
      <dgm:spPr/>
    </dgm:pt>
    <dgm:pt modelId="{4ABC2227-2D62-4A98-BB4B-4185D27F367E}" type="pres">
      <dgm:prSet presAssocID="{5DF2B4A5-042F-45A7-B4F7-1C0DA92E0A5C}" presName="spacer" presStyleCnt="0"/>
      <dgm:spPr/>
    </dgm:pt>
    <dgm:pt modelId="{CAECBD34-8CDB-406E-A704-2402E0BBB1EF}" type="pres">
      <dgm:prSet presAssocID="{10A20A80-6371-4C93-A2D2-B5D95D04E332}" presName="parentText" presStyleLbl="node1" presStyleIdx="6" presStyleCnt="10">
        <dgm:presLayoutVars>
          <dgm:chMax val="0"/>
          <dgm:bulletEnabled val="1"/>
        </dgm:presLayoutVars>
      </dgm:prSet>
      <dgm:spPr/>
    </dgm:pt>
    <dgm:pt modelId="{43852B36-E9D6-4C07-8D65-5BA3F4221842}" type="pres">
      <dgm:prSet presAssocID="{CB33BCA6-C53B-4507-853B-644E0138C7B9}" presName="spacer" presStyleCnt="0"/>
      <dgm:spPr/>
    </dgm:pt>
    <dgm:pt modelId="{7633AE03-68AD-488B-9C75-8A8F3114D1D9}" type="pres">
      <dgm:prSet presAssocID="{20C9A0E0-E7CB-4073-ABE7-3B78B23B5B12}" presName="parentText" presStyleLbl="node1" presStyleIdx="7" presStyleCnt="10">
        <dgm:presLayoutVars>
          <dgm:chMax val="0"/>
          <dgm:bulletEnabled val="1"/>
        </dgm:presLayoutVars>
      </dgm:prSet>
      <dgm:spPr/>
    </dgm:pt>
    <dgm:pt modelId="{1CFF3AAB-40A6-4E94-BA7C-BE6B2458AA66}" type="pres">
      <dgm:prSet presAssocID="{E03E5C34-3336-4CDC-AF4E-2BA27AEE7574}" presName="spacer" presStyleCnt="0"/>
      <dgm:spPr/>
    </dgm:pt>
    <dgm:pt modelId="{63123403-2CDF-48A0-A9B5-E1935867B237}" type="pres">
      <dgm:prSet presAssocID="{A4FBE54D-9D22-4DD0-9E37-142715ECE797}" presName="parentText" presStyleLbl="node1" presStyleIdx="8" presStyleCnt="10">
        <dgm:presLayoutVars>
          <dgm:chMax val="0"/>
          <dgm:bulletEnabled val="1"/>
        </dgm:presLayoutVars>
      </dgm:prSet>
      <dgm:spPr/>
    </dgm:pt>
    <dgm:pt modelId="{0C7E976C-2A54-45D1-87FE-9FD0087BF5F2}" type="pres">
      <dgm:prSet presAssocID="{4755B553-B43E-4513-853C-2F8B7538B276}" presName="spacer" presStyleCnt="0"/>
      <dgm:spPr/>
    </dgm:pt>
    <dgm:pt modelId="{A56CF0E1-52D5-456E-81C2-851CD7E358C7}" type="pres">
      <dgm:prSet presAssocID="{E00D720E-B4FD-4929-B0AA-D188708AF779}" presName="parentText" presStyleLbl="node1" presStyleIdx="9" presStyleCnt="10">
        <dgm:presLayoutVars>
          <dgm:chMax val="0"/>
          <dgm:bulletEnabled val="1"/>
        </dgm:presLayoutVars>
      </dgm:prSet>
      <dgm:spPr/>
    </dgm:pt>
  </dgm:ptLst>
  <dgm:cxnLst>
    <dgm:cxn modelId="{96CAEC04-E1FB-4855-ABAB-B4446D9666A8}" srcId="{0C1D8C27-1FD0-444A-96EC-1CB9FAD94948}" destId="{A4FBE54D-9D22-4DD0-9E37-142715ECE797}" srcOrd="8" destOrd="0" parTransId="{9020627A-3264-4BD0-A274-E163F38E1F34}" sibTransId="{4755B553-B43E-4513-853C-2F8B7538B276}"/>
    <dgm:cxn modelId="{1F08D60C-ADB9-4C95-8A49-EEED682BAC7E}" type="presOf" srcId="{20C9A0E0-E7CB-4073-ABE7-3B78B23B5B12}" destId="{7633AE03-68AD-488B-9C75-8A8F3114D1D9}" srcOrd="0" destOrd="0" presId="urn:microsoft.com/office/officeart/2005/8/layout/vList2"/>
    <dgm:cxn modelId="{30166216-2252-48C6-B278-8F5B0EE81B9D}" type="presOf" srcId="{E6642CD0-5EB7-4486-B078-B7D8F24D4E4F}" destId="{7934D629-CA8D-4630-9285-D7151DC57B38}" srcOrd="0" destOrd="0" presId="urn:microsoft.com/office/officeart/2005/8/layout/vList2"/>
    <dgm:cxn modelId="{17997819-18C6-4CD5-8C54-3AFB7CDBC95E}" type="presOf" srcId="{42B8B9AF-7917-4C90-AC85-F61C5806FCF3}" destId="{A647296E-A53E-4EBB-819E-A11752391836}" srcOrd="0" destOrd="0" presId="urn:microsoft.com/office/officeart/2005/8/layout/vList2"/>
    <dgm:cxn modelId="{5C9B9623-1F40-4D34-A20B-53F728558989}" srcId="{0C1D8C27-1FD0-444A-96EC-1CB9FAD94948}" destId="{10A20A80-6371-4C93-A2D2-B5D95D04E332}" srcOrd="6" destOrd="0" parTransId="{FA997EB8-AFD0-4D5C-816A-5FEA31AD8EF8}" sibTransId="{CB33BCA6-C53B-4507-853B-644E0138C7B9}"/>
    <dgm:cxn modelId="{95B7152A-5330-4F00-85F6-AE08631B0A44}" srcId="{0C1D8C27-1FD0-444A-96EC-1CB9FAD94948}" destId="{FC0187A3-C0B7-4B9F-80B0-1166AEB0C1B5}" srcOrd="3" destOrd="0" parTransId="{36424786-164F-411D-AB45-728079C98054}" sibTransId="{5B59C5A1-0616-4A94-83AE-08DC62AA1085}"/>
    <dgm:cxn modelId="{F4A89F2E-0F99-4AC3-9275-CBE1D30DB845}" type="presOf" srcId="{FC0187A3-C0B7-4B9F-80B0-1166AEB0C1B5}" destId="{4E52995A-FE6C-48AF-BE0E-94A3DA09A72A}" srcOrd="0" destOrd="0" presId="urn:microsoft.com/office/officeart/2005/8/layout/vList2"/>
    <dgm:cxn modelId="{3DBA8F38-E90D-4A45-A54E-B3C90E9A7EB6}" srcId="{0C1D8C27-1FD0-444A-96EC-1CB9FAD94948}" destId="{E00D720E-B4FD-4929-B0AA-D188708AF779}" srcOrd="9" destOrd="0" parTransId="{3D41080D-E162-49AE-8D14-9F5EC7A38867}" sibTransId="{E5411319-F6E2-4D02-831A-C6177590EB76}"/>
    <dgm:cxn modelId="{A100C070-304C-44AC-B655-9140E2C169CE}" srcId="{0C1D8C27-1FD0-444A-96EC-1CB9FAD94948}" destId="{E6642CD0-5EB7-4486-B078-B7D8F24D4E4F}" srcOrd="2" destOrd="0" parTransId="{1E8F604D-7825-4AA9-B144-19E82C8DDE0D}" sibTransId="{55E1E300-A6FA-4755-A749-9F7F4010FD06}"/>
    <dgm:cxn modelId="{80294585-A8A7-4F59-ACC7-9B742CB2F108}" type="presOf" srcId="{EB5E58A7-42AB-465D-97A1-54E3ACF4410F}" destId="{92E2D5B9-F7DB-4449-889F-6F415670A624}" srcOrd="0" destOrd="0" presId="urn:microsoft.com/office/officeart/2005/8/layout/vList2"/>
    <dgm:cxn modelId="{5B51F196-2D0A-47D0-94BE-B1E9EE2C383A}" srcId="{0C1D8C27-1FD0-444A-96EC-1CB9FAD94948}" destId="{0DFB60A3-A297-42FA-8326-7325CA262C46}" srcOrd="5" destOrd="0" parTransId="{8A1CDCF6-2A20-449A-8FF8-21AE650ED74B}" sibTransId="{5DF2B4A5-042F-45A7-B4F7-1C0DA92E0A5C}"/>
    <dgm:cxn modelId="{B91F6F97-969A-42F0-B0BA-4B9AB8D3EE82}" type="presOf" srcId="{10A20A80-6371-4C93-A2D2-B5D95D04E332}" destId="{CAECBD34-8CDB-406E-A704-2402E0BBB1EF}" srcOrd="0" destOrd="0" presId="urn:microsoft.com/office/officeart/2005/8/layout/vList2"/>
    <dgm:cxn modelId="{F73958A3-7A62-40C3-B279-DDEEF9E36829}" srcId="{0C1D8C27-1FD0-444A-96EC-1CB9FAD94948}" destId="{2AF04CFC-2195-4113-B929-B25BC820BBE2}" srcOrd="1" destOrd="0" parTransId="{F1E3B23B-1DA4-4716-B7EB-8C800215DD94}" sibTransId="{03719CD8-4199-4AA6-A8F8-1674C0F86939}"/>
    <dgm:cxn modelId="{6B9840A9-5F54-45A7-9354-4D8E04A3B04D}" type="presOf" srcId="{2AF04CFC-2195-4113-B929-B25BC820BBE2}" destId="{36D90798-0BAF-4EC2-8147-D81FADA4EC38}" srcOrd="0" destOrd="0" presId="urn:microsoft.com/office/officeart/2005/8/layout/vList2"/>
    <dgm:cxn modelId="{F83371AE-FE8B-4E00-AC7E-E098A1A42853}" srcId="{0C1D8C27-1FD0-444A-96EC-1CB9FAD94948}" destId="{EB5E58A7-42AB-465D-97A1-54E3ACF4410F}" srcOrd="0" destOrd="0" parTransId="{E20889B1-B143-4B0D-9AFA-623BCCF0E482}" sibTransId="{E7554E6B-9617-4133-A4B2-972068F1B312}"/>
    <dgm:cxn modelId="{CAB440B0-3E63-4E31-B3CE-4EDB8A67AABD}" type="presOf" srcId="{0DFB60A3-A297-42FA-8326-7325CA262C46}" destId="{D0720EF0-2F74-4ABB-883A-12D0C10BC000}" srcOrd="0" destOrd="0" presId="urn:microsoft.com/office/officeart/2005/8/layout/vList2"/>
    <dgm:cxn modelId="{EFF89FC5-3796-475A-91C8-F2A16A244CA4}" srcId="{0C1D8C27-1FD0-444A-96EC-1CB9FAD94948}" destId="{42B8B9AF-7917-4C90-AC85-F61C5806FCF3}" srcOrd="4" destOrd="0" parTransId="{1FBFDA8D-1151-450F-80BB-2A5B11BF283A}" sibTransId="{6C0773DD-64AB-49D8-A451-401325E93161}"/>
    <dgm:cxn modelId="{D25C5EC8-5E67-42A1-8855-73C029E2E45C}" type="presOf" srcId="{E00D720E-B4FD-4929-B0AA-D188708AF779}" destId="{A56CF0E1-52D5-456E-81C2-851CD7E358C7}" srcOrd="0" destOrd="0" presId="urn:microsoft.com/office/officeart/2005/8/layout/vList2"/>
    <dgm:cxn modelId="{1D34E0DD-C0E6-4608-8512-9F0C24E7E418}" type="presOf" srcId="{A4FBE54D-9D22-4DD0-9E37-142715ECE797}" destId="{63123403-2CDF-48A0-A9B5-E1935867B237}" srcOrd="0" destOrd="0" presId="urn:microsoft.com/office/officeart/2005/8/layout/vList2"/>
    <dgm:cxn modelId="{694DB7F7-B1CD-48E9-B283-AD356DAE065D}" type="presOf" srcId="{0C1D8C27-1FD0-444A-96EC-1CB9FAD94948}" destId="{36DDDBA6-B402-4876-B102-5DA8CDFE29DC}" srcOrd="0" destOrd="0" presId="urn:microsoft.com/office/officeart/2005/8/layout/vList2"/>
    <dgm:cxn modelId="{03BE46F9-F0B5-4087-8DFF-CB4E8F0A12BB}" srcId="{0C1D8C27-1FD0-444A-96EC-1CB9FAD94948}" destId="{20C9A0E0-E7CB-4073-ABE7-3B78B23B5B12}" srcOrd="7" destOrd="0" parTransId="{3F6F8AAF-D66C-49FD-B319-8B5C50D3F767}" sibTransId="{E03E5C34-3336-4CDC-AF4E-2BA27AEE7574}"/>
    <dgm:cxn modelId="{3CEFF656-301A-4B5D-A294-9FFE9F64204E}" type="presParOf" srcId="{36DDDBA6-B402-4876-B102-5DA8CDFE29DC}" destId="{92E2D5B9-F7DB-4449-889F-6F415670A624}" srcOrd="0" destOrd="0" presId="urn:microsoft.com/office/officeart/2005/8/layout/vList2"/>
    <dgm:cxn modelId="{1968EA08-59FA-4536-A7E3-7EF8B50CD491}" type="presParOf" srcId="{36DDDBA6-B402-4876-B102-5DA8CDFE29DC}" destId="{A5950629-7981-4D38-BA29-C23788F7EE7F}" srcOrd="1" destOrd="0" presId="urn:microsoft.com/office/officeart/2005/8/layout/vList2"/>
    <dgm:cxn modelId="{C5F775DF-D7C6-4A7C-ABF1-C1943E868B8E}" type="presParOf" srcId="{36DDDBA6-B402-4876-B102-5DA8CDFE29DC}" destId="{36D90798-0BAF-4EC2-8147-D81FADA4EC38}" srcOrd="2" destOrd="0" presId="urn:microsoft.com/office/officeart/2005/8/layout/vList2"/>
    <dgm:cxn modelId="{ACEEB197-21D9-40A8-A1CF-651987517329}" type="presParOf" srcId="{36DDDBA6-B402-4876-B102-5DA8CDFE29DC}" destId="{839F2372-FFB8-4B60-BDFC-814D4C134584}" srcOrd="3" destOrd="0" presId="urn:microsoft.com/office/officeart/2005/8/layout/vList2"/>
    <dgm:cxn modelId="{144A9FAC-DAC2-44C0-A5C0-B9B08F40397C}" type="presParOf" srcId="{36DDDBA6-B402-4876-B102-5DA8CDFE29DC}" destId="{7934D629-CA8D-4630-9285-D7151DC57B38}" srcOrd="4" destOrd="0" presId="urn:microsoft.com/office/officeart/2005/8/layout/vList2"/>
    <dgm:cxn modelId="{CD45F682-4A4A-43D7-B4F7-2F4F75809A01}" type="presParOf" srcId="{36DDDBA6-B402-4876-B102-5DA8CDFE29DC}" destId="{BABB21B1-07B6-4881-8CF3-A5A1277C070B}" srcOrd="5" destOrd="0" presId="urn:microsoft.com/office/officeart/2005/8/layout/vList2"/>
    <dgm:cxn modelId="{99A47D8B-0DE1-4C96-B326-8C6FE2E1B2DB}" type="presParOf" srcId="{36DDDBA6-B402-4876-B102-5DA8CDFE29DC}" destId="{4E52995A-FE6C-48AF-BE0E-94A3DA09A72A}" srcOrd="6" destOrd="0" presId="urn:microsoft.com/office/officeart/2005/8/layout/vList2"/>
    <dgm:cxn modelId="{A6BE2584-E955-40D6-B124-5E6477FC8E20}" type="presParOf" srcId="{36DDDBA6-B402-4876-B102-5DA8CDFE29DC}" destId="{77ED22AD-FE42-4695-9A1E-44E3CFC1B50D}" srcOrd="7" destOrd="0" presId="urn:microsoft.com/office/officeart/2005/8/layout/vList2"/>
    <dgm:cxn modelId="{B58BBCA9-B1B6-4CBC-B1E2-3AFA68107D04}" type="presParOf" srcId="{36DDDBA6-B402-4876-B102-5DA8CDFE29DC}" destId="{A647296E-A53E-4EBB-819E-A11752391836}" srcOrd="8" destOrd="0" presId="urn:microsoft.com/office/officeart/2005/8/layout/vList2"/>
    <dgm:cxn modelId="{C941674A-0ACB-4A57-9D9A-247251D778EE}" type="presParOf" srcId="{36DDDBA6-B402-4876-B102-5DA8CDFE29DC}" destId="{22097A6C-B8F5-4737-9C41-6971E461B102}" srcOrd="9" destOrd="0" presId="urn:microsoft.com/office/officeart/2005/8/layout/vList2"/>
    <dgm:cxn modelId="{5FDFF6B5-EA9E-418B-A39A-001046080216}" type="presParOf" srcId="{36DDDBA6-B402-4876-B102-5DA8CDFE29DC}" destId="{D0720EF0-2F74-4ABB-883A-12D0C10BC000}" srcOrd="10" destOrd="0" presId="urn:microsoft.com/office/officeart/2005/8/layout/vList2"/>
    <dgm:cxn modelId="{0F09F8BF-F0A4-45CF-8144-9056866529F7}" type="presParOf" srcId="{36DDDBA6-B402-4876-B102-5DA8CDFE29DC}" destId="{4ABC2227-2D62-4A98-BB4B-4185D27F367E}" srcOrd="11" destOrd="0" presId="urn:microsoft.com/office/officeart/2005/8/layout/vList2"/>
    <dgm:cxn modelId="{891F774D-A6D9-4614-B195-0CAEC02A2C3F}" type="presParOf" srcId="{36DDDBA6-B402-4876-B102-5DA8CDFE29DC}" destId="{CAECBD34-8CDB-406E-A704-2402E0BBB1EF}" srcOrd="12" destOrd="0" presId="urn:microsoft.com/office/officeart/2005/8/layout/vList2"/>
    <dgm:cxn modelId="{D71F3B7A-3263-40B6-8797-C249270748E9}" type="presParOf" srcId="{36DDDBA6-B402-4876-B102-5DA8CDFE29DC}" destId="{43852B36-E9D6-4C07-8D65-5BA3F4221842}" srcOrd="13" destOrd="0" presId="urn:microsoft.com/office/officeart/2005/8/layout/vList2"/>
    <dgm:cxn modelId="{9011EF8F-E86E-4FF9-B37D-8AFBEE3BF344}" type="presParOf" srcId="{36DDDBA6-B402-4876-B102-5DA8CDFE29DC}" destId="{7633AE03-68AD-488B-9C75-8A8F3114D1D9}" srcOrd="14" destOrd="0" presId="urn:microsoft.com/office/officeart/2005/8/layout/vList2"/>
    <dgm:cxn modelId="{4F4CCFA2-3B09-48D3-B24B-A423F5145288}" type="presParOf" srcId="{36DDDBA6-B402-4876-B102-5DA8CDFE29DC}" destId="{1CFF3AAB-40A6-4E94-BA7C-BE6B2458AA66}" srcOrd="15" destOrd="0" presId="urn:microsoft.com/office/officeart/2005/8/layout/vList2"/>
    <dgm:cxn modelId="{74C5776A-39C1-49CA-87B7-9FCCED80437F}" type="presParOf" srcId="{36DDDBA6-B402-4876-B102-5DA8CDFE29DC}" destId="{63123403-2CDF-48A0-A9B5-E1935867B237}" srcOrd="16" destOrd="0" presId="urn:microsoft.com/office/officeart/2005/8/layout/vList2"/>
    <dgm:cxn modelId="{8C7CC290-1F1D-4DDA-922D-AFBC3956C7F4}" type="presParOf" srcId="{36DDDBA6-B402-4876-B102-5DA8CDFE29DC}" destId="{0C7E976C-2A54-45D1-87FE-9FD0087BF5F2}" srcOrd="17" destOrd="0" presId="urn:microsoft.com/office/officeart/2005/8/layout/vList2"/>
    <dgm:cxn modelId="{D75B9EF5-BEEC-43E5-BA3B-96EECEA1D221}" type="presParOf" srcId="{36DDDBA6-B402-4876-B102-5DA8CDFE29DC}" destId="{A56CF0E1-52D5-456E-81C2-851CD7E358C7}" srcOrd="18"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40EA13-B1EC-4C29-B212-9CB26F79E66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CBDC9FA-C4B5-4F2D-B921-EAA56DE7A214}">
      <dgm:prSet>
        <dgm:style>
          <a:lnRef idx="0">
            <a:scrgbClr r="0" g="0" b="0"/>
          </a:lnRef>
          <a:fillRef idx="0">
            <a:scrgbClr r="0" g="0" b="0"/>
          </a:fillRef>
          <a:effectRef idx="0">
            <a:scrgbClr r="0" g="0" b="0"/>
          </a:effectRef>
          <a:fontRef idx="minor">
            <a:schemeClr val="lt1"/>
          </a:fontRef>
        </dgm:style>
      </dgm:prSet>
      <dgm:spPr>
        <a:solidFill>
          <a:schemeClr val="dk1">
            <a:alpha val="50000"/>
          </a:schemeClr>
        </a:solidFill>
        <a:ln>
          <a:noFill/>
        </a:ln>
      </dgm:spPr>
      <dgm:t>
        <a:bodyPr/>
        <a:lstStyle/>
        <a:p>
          <a:pPr rtl="0"/>
          <a:r>
            <a:rPr lang="en-TT" dirty="0"/>
            <a:t>Nitrogen </a:t>
          </a:r>
        </a:p>
      </dgm:t>
    </dgm:pt>
    <dgm:pt modelId="{D23B1C4E-4944-4D95-AC32-93CB1E6D44A8}" type="parTrans" cxnId="{DE966F52-0CD2-4501-9E6C-5CE01EB7F276}">
      <dgm:prSet/>
      <dgm:spPr/>
      <dgm:t>
        <a:bodyPr/>
        <a:lstStyle/>
        <a:p>
          <a:endParaRPr lang="en-US"/>
        </a:p>
      </dgm:t>
    </dgm:pt>
    <dgm:pt modelId="{7D209F63-3AC4-410C-86D4-A29A18882E63}" type="sibTrans" cxnId="{DE966F52-0CD2-4501-9E6C-5CE01EB7F276}">
      <dgm:prSet/>
      <dgm:spPr/>
      <dgm:t>
        <a:bodyPr/>
        <a:lstStyle/>
        <a:p>
          <a:endParaRPr lang="en-US"/>
        </a:p>
      </dgm:t>
    </dgm:pt>
    <dgm:pt modelId="{CAF91E57-B55E-4532-8BC9-479D13C96D4B}">
      <dgm:prSet/>
      <dgm:spPr/>
      <dgm:t>
        <a:bodyPr/>
        <a:lstStyle/>
        <a:p>
          <a:pPr rtl="0"/>
          <a:r>
            <a:rPr lang="en-TT" dirty="0"/>
            <a:t>nitrate (NO</a:t>
          </a:r>
          <a:r>
            <a:rPr lang="en-TT" baseline="-25000" dirty="0"/>
            <a:t>3</a:t>
          </a:r>
          <a:r>
            <a:rPr lang="en-TT" dirty="0"/>
            <a:t>), nitrite (NO</a:t>
          </a:r>
          <a:r>
            <a:rPr lang="en-TT" baseline="-25000" dirty="0"/>
            <a:t>2</a:t>
          </a:r>
          <a:r>
            <a:rPr lang="en-TT" dirty="0"/>
            <a:t>), ammonia (NH</a:t>
          </a:r>
          <a:r>
            <a:rPr lang="en-TT" baseline="-25000" dirty="0"/>
            <a:t>3</a:t>
          </a:r>
          <a:r>
            <a:rPr lang="en-TT" dirty="0"/>
            <a:t>) with corresponding forms (N–NO</a:t>
          </a:r>
          <a:r>
            <a:rPr lang="en-TT" baseline="-25000" dirty="0"/>
            <a:t>3</a:t>
          </a:r>
          <a:r>
            <a:rPr lang="en-TT" dirty="0"/>
            <a:t>, N–NO</a:t>
          </a:r>
          <a:r>
            <a:rPr lang="en-TT" baseline="-25000" dirty="0"/>
            <a:t>2</a:t>
          </a:r>
          <a:r>
            <a:rPr lang="en-TT" dirty="0"/>
            <a:t>, N-NH</a:t>
          </a:r>
          <a:r>
            <a:rPr lang="en-TT" baseline="-25000" dirty="0"/>
            <a:t>3</a:t>
          </a:r>
          <a:r>
            <a:rPr lang="en-TT" dirty="0"/>
            <a:t>), ammonium (NH</a:t>
          </a:r>
          <a:r>
            <a:rPr lang="en-TT" baseline="-25000" dirty="0"/>
            <a:t>4</a:t>
          </a:r>
          <a:r>
            <a:rPr lang="en-TT" baseline="30000" dirty="0"/>
            <a:t>+</a:t>
          </a:r>
          <a:r>
            <a:rPr lang="en-TT" dirty="0"/>
            <a:t>), Total Nitrogen (TN)</a:t>
          </a:r>
        </a:p>
      </dgm:t>
    </dgm:pt>
    <dgm:pt modelId="{68E39C81-E76B-4FC1-BF62-68328E377DD6}" type="parTrans" cxnId="{42AAFA44-069C-470E-90D3-9C3A4922431F}">
      <dgm:prSet/>
      <dgm:spPr/>
      <dgm:t>
        <a:bodyPr/>
        <a:lstStyle/>
        <a:p>
          <a:endParaRPr lang="en-US"/>
        </a:p>
      </dgm:t>
    </dgm:pt>
    <dgm:pt modelId="{60ABB85B-B3DC-43B0-BFEE-0BF2A6881D70}" type="sibTrans" cxnId="{42AAFA44-069C-470E-90D3-9C3A4922431F}">
      <dgm:prSet/>
      <dgm:spPr/>
      <dgm:t>
        <a:bodyPr/>
        <a:lstStyle/>
        <a:p>
          <a:endParaRPr lang="en-US"/>
        </a:p>
      </dgm:t>
    </dgm:pt>
    <dgm:pt modelId="{DFF9D7AD-2754-4871-B1C9-7B8DDF3736F6}">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en-TT" dirty="0"/>
            <a:t>Phosphorous </a:t>
          </a:r>
        </a:p>
      </dgm:t>
    </dgm:pt>
    <dgm:pt modelId="{0C1BCE02-33A9-48B4-BF45-336A31DA9579}" type="parTrans" cxnId="{927CED2A-EEB6-407C-A208-358AE4410D2E}">
      <dgm:prSet/>
      <dgm:spPr/>
      <dgm:t>
        <a:bodyPr/>
        <a:lstStyle/>
        <a:p>
          <a:endParaRPr lang="en-US"/>
        </a:p>
      </dgm:t>
    </dgm:pt>
    <dgm:pt modelId="{C60CE2B0-E62C-4847-937F-3025318D2D72}" type="sibTrans" cxnId="{927CED2A-EEB6-407C-A208-358AE4410D2E}">
      <dgm:prSet/>
      <dgm:spPr/>
      <dgm:t>
        <a:bodyPr/>
        <a:lstStyle/>
        <a:p>
          <a:endParaRPr lang="en-US"/>
        </a:p>
      </dgm:t>
    </dgm:pt>
    <dgm:pt modelId="{AA39E660-E831-4CF6-9DF7-41386EB082C4}">
      <dgm:prSet/>
      <dgm:spPr/>
      <dgm:t>
        <a:bodyPr/>
        <a:lstStyle/>
        <a:p>
          <a:pPr rtl="0"/>
          <a:r>
            <a:rPr lang="en-TT" dirty="0"/>
            <a:t>phosphates (PO</a:t>
          </a:r>
          <a:r>
            <a:rPr lang="en-TT" baseline="-25000" dirty="0"/>
            <a:t>3</a:t>
          </a:r>
          <a:r>
            <a:rPr lang="en-TT" baseline="30000" dirty="0"/>
            <a:t>-4</a:t>
          </a:r>
          <a:r>
            <a:rPr lang="en-TT" dirty="0"/>
            <a:t>), orthophosphates (P-PO</a:t>
          </a:r>
          <a:r>
            <a:rPr lang="en-TT" baseline="-25000" dirty="0"/>
            <a:t>3</a:t>
          </a:r>
          <a:r>
            <a:rPr lang="en-TT" baseline="30000" dirty="0"/>
            <a:t>-4</a:t>
          </a:r>
          <a:r>
            <a:rPr lang="en-TT" dirty="0"/>
            <a:t>), Total phosphates (TP) </a:t>
          </a:r>
        </a:p>
      </dgm:t>
    </dgm:pt>
    <dgm:pt modelId="{1B54DF2A-C6B0-493E-AD85-B01C4B59EBAE}" type="parTrans" cxnId="{94DA7FCE-4E86-446A-B62E-8559935DBFDB}">
      <dgm:prSet/>
      <dgm:spPr/>
      <dgm:t>
        <a:bodyPr/>
        <a:lstStyle/>
        <a:p>
          <a:endParaRPr lang="en-US"/>
        </a:p>
      </dgm:t>
    </dgm:pt>
    <dgm:pt modelId="{079B13C5-1056-4627-95E0-C667BBDCA119}" type="sibTrans" cxnId="{94DA7FCE-4E86-446A-B62E-8559935DBFDB}">
      <dgm:prSet/>
      <dgm:spPr/>
      <dgm:t>
        <a:bodyPr/>
        <a:lstStyle/>
        <a:p>
          <a:endParaRPr lang="en-US"/>
        </a:p>
      </dgm:t>
    </dgm:pt>
    <dgm:pt modelId="{7C064DAF-E432-459A-9359-437E0CDC8882}" type="pres">
      <dgm:prSet presAssocID="{5740EA13-B1EC-4C29-B212-9CB26F79E66D}" presName="linear" presStyleCnt="0">
        <dgm:presLayoutVars>
          <dgm:animLvl val="lvl"/>
          <dgm:resizeHandles val="exact"/>
        </dgm:presLayoutVars>
      </dgm:prSet>
      <dgm:spPr/>
    </dgm:pt>
    <dgm:pt modelId="{8285714C-88B7-4909-B4FC-966BD23CD2D0}" type="pres">
      <dgm:prSet presAssocID="{7CBDC9FA-C4B5-4F2D-B921-EAA56DE7A214}" presName="parentText" presStyleLbl="node1" presStyleIdx="0" presStyleCnt="2">
        <dgm:presLayoutVars>
          <dgm:chMax val="0"/>
          <dgm:bulletEnabled val="1"/>
        </dgm:presLayoutVars>
      </dgm:prSet>
      <dgm:spPr/>
    </dgm:pt>
    <dgm:pt modelId="{4C370D90-7545-4CAF-A7A4-4060DE69DEC6}" type="pres">
      <dgm:prSet presAssocID="{7CBDC9FA-C4B5-4F2D-B921-EAA56DE7A214}" presName="childText" presStyleLbl="revTx" presStyleIdx="0" presStyleCnt="2">
        <dgm:presLayoutVars>
          <dgm:bulletEnabled val="1"/>
        </dgm:presLayoutVars>
      </dgm:prSet>
      <dgm:spPr/>
    </dgm:pt>
    <dgm:pt modelId="{195DFE95-F606-4F15-8D41-A10208393DAA}" type="pres">
      <dgm:prSet presAssocID="{DFF9D7AD-2754-4871-B1C9-7B8DDF3736F6}" presName="parentText" presStyleLbl="node1" presStyleIdx="1" presStyleCnt="2">
        <dgm:presLayoutVars>
          <dgm:chMax val="0"/>
          <dgm:bulletEnabled val="1"/>
        </dgm:presLayoutVars>
      </dgm:prSet>
      <dgm:spPr/>
    </dgm:pt>
    <dgm:pt modelId="{7E4EE963-D0CA-4E99-9C43-216076B0A6F4}" type="pres">
      <dgm:prSet presAssocID="{DFF9D7AD-2754-4871-B1C9-7B8DDF3736F6}" presName="childText" presStyleLbl="revTx" presStyleIdx="1" presStyleCnt="2">
        <dgm:presLayoutVars>
          <dgm:bulletEnabled val="1"/>
        </dgm:presLayoutVars>
      </dgm:prSet>
      <dgm:spPr/>
    </dgm:pt>
  </dgm:ptLst>
  <dgm:cxnLst>
    <dgm:cxn modelId="{927CED2A-EEB6-407C-A208-358AE4410D2E}" srcId="{5740EA13-B1EC-4C29-B212-9CB26F79E66D}" destId="{DFF9D7AD-2754-4871-B1C9-7B8DDF3736F6}" srcOrd="1" destOrd="0" parTransId="{0C1BCE02-33A9-48B4-BF45-336A31DA9579}" sibTransId="{C60CE2B0-E62C-4847-937F-3025318D2D72}"/>
    <dgm:cxn modelId="{D9563032-9FDA-4829-BA2C-188D190F6054}" type="presOf" srcId="{5740EA13-B1EC-4C29-B212-9CB26F79E66D}" destId="{7C064DAF-E432-459A-9359-437E0CDC8882}" srcOrd="0" destOrd="0" presId="urn:microsoft.com/office/officeart/2005/8/layout/vList2"/>
    <dgm:cxn modelId="{42AAFA44-069C-470E-90D3-9C3A4922431F}" srcId="{7CBDC9FA-C4B5-4F2D-B921-EAA56DE7A214}" destId="{CAF91E57-B55E-4532-8BC9-479D13C96D4B}" srcOrd="0" destOrd="0" parTransId="{68E39C81-E76B-4FC1-BF62-68328E377DD6}" sibTransId="{60ABB85B-B3DC-43B0-BFEE-0BF2A6881D70}"/>
    <dgm:cxn modelId="{DE966F52-0CD2-4501-9E6C-5CE01EB7F276}" srcId="{5740EA13-B1EC-4C29-B212-9CB26F79E66D}" destId="{7CBDC9FA-C4B5-4F2D-B921-EAA56DE7A214}" srcOrd="0" destOrd="0" parTransId="{D23B1C4E-4944-4D95-AC32-93CB1E6D44A8}" sibTransId="{7D209F63-3AC4-410C-86D4-A29A18882E63}"/>
    <dgm:cxn modelId="{FE846856-5C58-419A-BE72-E072DDE1CFF9}" type="presOf" srcId="{CAF91E57-B55E-4532-8BC9-479D13C96D4B}" destId="{4C370D90-7545-4CAF-A7A4-4060DE69DEC6}" srcOrd="0" destOrd="0" presId="urn:microsoft.com/office/officeart/2005/8/layout/vList2"/>
    <dgm:cxn modelId="{F379AC91-B70B-4044-9B33-B12C7665E1E4}" type="presOf" srcId="{DFF9D7AD-2754-4871-B1C9-7B8DDF3736F6}" destId="{195DFE95-F606-4F15-8D41-A10208393DAA}" srcOrd="0" destOrd="0" presId="urn:microsoft.com/office/officeart/2005/8/layout/vList2"/>
    <dgm:cxn modelId="{70EA2AB0-1E28-4A13-ADB0-231D09ED4913}" type="presOf" srcId="{7CBDC9FA-C4B5-4F2D-B921-EAA56DE7A214}" destId="{8285714C-88B7-4909-B4FC-966BD23CD2D0}" srcOrd="0" destOrd="0" presId="urn:microsoft.com/office/officeart/2005/8/layout/vList2"/>
    <dgm:cxn modelId="{94DA7FCE-4E86-446A-B62E-8559935DBFDB}" srcId="{DFF9D7AD-2754-4871-B1C9-7B8DDF3736F6}" destId="{AA39E660-E831-4CF6-9DF7-41386EB082C4}" srcOrd="0" destOrd="0" parTransId="{1B54DF2A-C6B0-493E-AD85-B01C4B59EBAE}" sibTransId="{079B13C5-1056-4627-95E0-C667BBDCA119}"/>
    <dgm:cxn modelId="{180622F5-B271-4764-B302-075AF6B588DE}" type="presOf" srcId="{AA39E660-E831-4CF6-9DF7-41386EB082C4}" destId="{7E4EE963-D0CA-4E99-9C43-216076B0A6F4}" srcOrd="0" destOrd="0" presId="urn:microsoft.com/office/officeart/2005/8/layout/vList2"/>
    <dgm:cxn modelId="{9CC399BF-54F3-4765-A82B-6914151A3321}" type="presParOf" srcId="{7C064DAF-E432-459A-9359-437E0CDC8882}" destId="{8285714C-88B7-4909-B4FC-966BD23CD2D0}" srcOrd="0" destOrd="0" presId="urn:microsoft.com/office/officeart/2005/8/layout/vList2"/>
    <dgm:cxn modelId="{D0931F20-5C4E-4D41-AA3B-85A72896D358}" type="presParOf" srcId="{7C064DAF-E432-459A-9359-437E0CDC8882}" destId="{4C370D90-7545-4CAF-A7A4-4060DE69DEC6}" srcOrd="1" destOrd="0" presId="urn:microsoft.com/office/officeart/2005/8/layout/vList2"/>
    <dgm:cxn modelId="{0F847509-037D-4C60-8647-2A25527DE171}" type="presParOf" srcId="{7C064DAF-E432-459A-9359-437E0CDC8882}" destId="{195DFE95-F606-4F15-8D41-A10208393DAA}" srcOrd="2" destOrd="0" presId="urn:microsoft.com/office/officeart/2005/8/layout/vList2"/>
    <dgm:cxn modelId="{E2876975-B2B5-4B61-937A-B27403DBE360}" type="presParOf" srcId="{7C064DAF-E432-459A-9359-437E0CDC8882}" destId="{7E4EE963-D0CA-4E99-9C43-216076B0A6F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2E0F1E-A4CC-4FE8-8691-4A8A9B5E5A2E}"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68A51A12-0C2D-4D1F-8B70-5EB76E5237B1}">
      <dgm:prSet/>
      <dgm:spPr/>
      <dgm:t>
        <a:bodyPr/>
        <a:lstStyle/>
        <a:p>
          <a:pPr rtl="0"/>
          <a:r>
            <a:rPr lang="en-US" dirty="0"/>
            <a:t>Land based activities are mostly responsible for pollution of the marine environment that adversely impacts our marine ecosystems and their ecosystem services.</a:t>
          </a:r>
          <a:endParaRPr lang="en-TT" dirty="0"/>
        </a:p>
      </dgm:t>
    </dgm:pt>
    <dgm:pt modelId="{4BD7C44D-FA8F-4695-A0BA-EADFA25C8DB1}" type="parTrans" cxnId="{7A3A4ACF-1E30-4FC2-9339-67A18CE125BE}">
      <dgm:prSet/>
      <dgm:spPr/>
      <dgm:t>
        <a:bodyPr/>
        <a:lstStyle/>
        <a:p>
          <a:endParaRPr lang="en-US"/>
        </a:p>
      </dgm:t>
    </dgm:pt>
    <dgm:pt modelId="{8002BF74-D046-4A30-B872-FFDDC6F22930}" type="sibTrans" cxnId="{7A3A4ACF-1E30-4FC2-9339-67A18CE125BE}">
      <dgm:prSet/>
      <dgm:spPr/>
      <dgm:t>
        <a:bodyPr/>
        <a:lstStyle/>
        <a:p>
          <a:endParaRPr lang="en-US"/>
        </a:p>
      </dgm:t>
    </dgm:pt>
    <dgm:pt modelId="{7BC3C623-0210-4AD3-A15D-ECDC49143E4F}">
      <dgm:prSet/>
      <dgm:spPr/>
      <dgm:t>
        <a:bodyPr/>
        <a:lstStyle/>
        <a:p>
          <a:pPr rtl="0"/>
          <a:r>
            <a:rPr lang="en-US"/>
            <a:t>Agricultural runoff, domestic wastewater, untreated sewage, industrial effluent, and atmospheric releases from fossil fuel combustion are the main anthropogenic sources of nutrients to the marine environment</a:t>
          </a:r>
          <a:endParaRPr lang="en-TT"/>
        </a:p>
      </dgm:t>
    </dgm:pt>
    <dgm:pt modelId="{05D65476-CF9A-40E1-8A8C-4D951ABA9D45}" type="parTrans" cxnId="{BAE8E0F1-6628-44C4-B677-E63B04F437A0}">
      <dgm:prSet/>
      <dgm:spPr/>
      <dgm:t>
        <a:bodyPr/>
        <a:lstStyle/>
        <a:p>
          <a:endParaRPr lang="en-US"/>
        </a:p>
      </dgm:t>
    </dgm:pt>
    <dgm:pt modelId="{C3D50A53-DAE5-4BFF-941D-40C3E2FB3174}" type="sibTrans" cxnId="{BAE8E0F1-6628-44C4-B677-E63B04F437A0}">
      <dgm:prSet/>
      <dgm:spPr/>
      <dgm:t>
        <a:bodyPr/>
        <a:lstStyle/>
        <a:p>
          <a:endParaRPr lang="en-US"/>
        </a:p>
      </dgm:t>
    </dgm:pt>
    <dgm:pt modelId="{1E72E877-4026-4A8E-8146-3E92257CFA3E}">
      <dgm:prSet/>
      <dgm:spPr/>
      <dgm:t>
        <a:bodyPr/>
        <a:lstStyle/>
        <a:p>
          <a:pPr rtl="0"/>
          <a:r>
            <a:rPr lang="en-US"/>
            <a:t>The increase in nutrients to freshwater or marine systems, which leads to Eutrophication - increased plant growth and often to undesirable changes in ecosystem structure and function.</a:t>
          </a:r>
          <a:endParaRPr lang="en-TT"/>
        </a:p>
      </dgm:t>
    </dgm:pt>
    <dgm:pt modelId="{62288965-8F1E-4104-94F6-43146660498B}" type="parTrans" cxnId="{AAF4D29B-3C84-4F8D-98A0-87A3882E4116}">
      <dgm:prSet/>
      <dgm:spPr/>
      <dgm:t>
        <a:bodyPr/>
        <a:lstStyle/>
        <a:p>
          <a:endParaRPr lang="en-US"/>
        </a:p>
      </dgm:t>
    </dgm:pt>
    <dgm:pt modelId="{E810EB24-A5FE-4D75-B266-C278D29ECE41}" type="sibTrans" cxnId="{AAF4D29B-3C84-4F8D-98A0-87A3882E4116}">
      <dgm:prSet/>
      <dgm:spPr/>
      <dgm:t>
        <a:bodyPr/>
        <a:lstStyle/>
        <a:p>
          <a:endParaRPr lang="en-US"/>
        </a:p>
      </dgm:t>
    </dgm:pt>
    <dgm:pt modelId="{09C6EC88-CA6D-4034-B9D2-B4877EEC4BD3}">
      <dgm:prSet/>
      <dgm:spPr/>
      <dgm:t>
        <a:bodyPr/>
        <a:lstStyle/>
        <a:p>
          <a:pPr rtl="0"/>
          <a:r>
            <a:rPr lang="en-TT"/>
            <a:t>Toxic algal blooms often called “red tides”</a:t>
          </a:r>
        </a:p>
      </dgm:t>
    </dgm:pt>
    <dgm:pt modelId="{BBABDAA8-D023-4043-BC19-861B102D55CB}" type="parTrans" cxnId="{ED70155E-5087-49A1-AC39-6F2642C0CF13}">
      <dgm:prSet/>
      <dgm:spPr/>
      <dgm:t>
        <a:bodyPr/>
        <a:lstStyle/>
        <a:p>
          <a:endParaRPr lang="en-US"/>
        </a:p>
      </dgm:t>
    </dgm:pt>
    <dgm:pt modelId="{A3AB3518-C26F-4F1B-9E16-DB97CB2712F3}" type="sibTrans" cxnId="{ED70155E-5087-49A1-AC39-6F2642C0CF13}">
      <dgm:prSet/>
      <dgm:spPr/>
      <dgm:t>
        <a:bodyPr/>
        <a:lstStyle/>
        <a:p>
          <a:endParaRPr lang="en-US"/>
        </a:p>
      </dgm:t>
    </dgm:pt>
    <dgm:pt modelId="{F27785AE-E6F7-43D6-8422-95926E2CFF7E}">
      <dgm:prSet/>
      <dgm:spPr/>
      <dgm:t>
        <a:bodyPr/>
        <a:lstStyle/>
        <a:p>
          <a:pPr rtl="0"/>
          <a:r>
            <a:rPr lang="en-TT"/>
            <a:t>Hypoxic zones due to oxygen depletion by increased phytoplankton</a:t>
          </a:r>
        </a:p>
      </dgm:t>
    </dgm:pt>
    <dgm:pt modelId="{2B5D48A1-A210-4B96-B67D-6F819C918563}" type="parTrans" cxnId="{F9625005-627A-4915-88B9-226AA9198571}">
      <dgm:prSet/>
      <dgm:spPr/>
      <dgm:t>
        <a:bodyPr/>
        <a:lstStyle/>
        <a:p>
          <a:endParaRPr lang="en-US"/>
        </a:p>
      </dgm:t>
    </dgm:pt>
    <dgm:pt modelId="{A3A1E730-666A-43A1-999B-A9AA745E68D6}" type="sibTrans" cxnId="{F9625005-627A-4915-88B9-226AA9198571}">
      <dgm:prSet/>
      <dgm:spPr/>
      <dgm:t>
        <a:bodyPr/>
        <a:lstStyle/>
        <a:p>
          <a:endParaRPr lang="en-US"/>
        </a:p>
      </dgm:t>
    </dgm:pt>
    <dgm:pt modelId="{70BFB07D-7E1E-4541-9345-6ACF15DC1F04}">
      <dgm:prSet/>
      <dgm:spPr/>
      <dgm:t>
        <a:bodyPr/>
        <a:lstStyle/>
        <a:p>
          <a:pPr rtl="0"/>
          <a:r>
            <a:rPr lang="en-TT"/>
            <a:t>Degradation of marine habitats, including coral reefs and sea-grass beds</a:t>
          </a:r>
        </a:p>
      </dgm:t>
    </dgm:pt>
    <dgm:pt modelId="{5AF11FDF-59A7-4D94-A848-E4E0A9C537A2}" type="parTrans" cxnId="{DC31127D-A96C-451D-8DD9-F4C3D28BA9FB}">
      <dgm:prSet/>
      <dgm:spPr/>
      <dgm:t>
        <a:bodyPr/>
        <a:lstStyle/>
        <a:p>
          <a:endParaRPr lang="en-US"/>
        </a:p>
      </dgm:t>
    </dgm:pt>
    <dgm:pt modelId="{B19BE4A6-A355-40DC-95FB-F360F91EED35}" type="sibTrans" cxnId="{DC31127D-A96C-451D-8DD9-F4C3D28BA9FB}">
      <dgm:prSet/>
      <dgm:spPr/>
      <dgm:t>
        <a:bodyPr/>
        <a:lstStyle/>
        <a:p>
          <a:endParaRPr lang="en-US"/>
        </a:p>
      </dgm:t>
    </dgm:pt>
    <dgm:pt modelId="{5AC3CDF1-AE8E-42D9-AFEC-7F2214808B5C}">
      <dgm:prSet/>
      <dgm:spPr/>
      <dgm:t>
        <a:bodyPr/>
        <a:lstStyle/>
        <a:p>
          <a:pPr rtl="0"/>
          <a:r>
            <a:rPr lang="en-TT"/>
            <a:t>Death of fish, shellfish &amp; contaminated seafood resulting in poisoning</a:t>
          </a:r>
        </a:p>
      </dgm:t>
    </dgm:pt>
    <dgm:pt modelId="{EB58E2AE-CBE1-48F4-B333-477A5E503CE1}" type="parTrans" cxnId="{F449B494-B98A-4770-9FAB-0A715B8C3DD8}">
      <dgm:prSet/>
      <dgm:spPr/>
      <dgm:t>
        <a:bodyPr/>
        <a:lstStyle/>
        <a:p>
          <a:endParaRPr lang="en-US"/>
        </a:p>
      </dgm:t>
    </dgm:pt>
    <dgm:pt modelId="{1239BA5B-77D7-4735-8C3A-30A3D86E1219}" type="sibTrans" cxnId="{F449B494-B98A-4770-9FAB-0A715B8C3DD8}">
      <dgm:prSet/>
      <dgm:spPr/>
      <dgm:t>
        <a:bodyPr/>
        <a:lstStyle/>
        <a:p>
          <a:endParaRPr lang="en-US"/>
        </a:p>
      </dgm:t>
    </dgm:pt>
    <dgm:pt modelId="{BE5E2084-10DF-4315-B705-1F87F7804099}" type="pres">
      <dgm:prSet presAssocID="{4E2E0F1E-A4CC-4FE8-8691-4A8A9B5E5A2E}" presName="linear" presStyleCnt="0">
        <dgm:presLayoutVars>
          <dgm:animLvl val="lvl"/>
          <dgm:resizeHandles val="exact"/>
        </dgm:presLayoutVars>
      </dgm:prSet>
      <dgm:spPr/>
    </dgm:pt>
    <dgm:pt modelId="{02759677-AAD8-491E-AF34-607E82636564}" type="pres">
      <dgm:prSet presAssocID="{68A51A12-0C2D-4D1F-8B70-5EB76E5237B1}" presName="parentText" presStyleLbl="node1" presStyleIdx="0" presStyleCnt="3">
        <dgm:presLayoutVars>
          <dgm:chMax val="0"/>
          <dgm:bulletEnabled val="1"/>
        </dgm:presLayoutVars>
      </dgm:prSet>
      <dgm:spPr/>
    </dgm:pt>
    <dgm:pt modelId="{0DA83A72-EF4A-43D1-A497-2A17C5BBD992}" type="pres">
      <dgm:prSet presAssocID="{8002BF74-D046-4A30-B872-FFDDC6F22930}" presName="spacer" presStyleCnt="0"/>
      <dgm:spPr/>
    </dgm:pt>
    <dgm:pt modelId="{BA4E4C92-1F26-45A2-9325-D36061B314DF}" type="pres">
      <dgm:prSet presAssocID="{7BC3C623-0210-4AD3-A15D-ECDC49143E4F}" presName="parentText" presStyleLbl="node1" presStyleIdx="1" presStyleCnt="3">
        <dgm:presLayoutVars>
          <dgm:chMax val="0"/>
          <dgm:bulletEnabled val="1"/>
        </dgm:presLayoutVars>
      </dgm:prSet>
      <dgm:spPr/>
    </dgm:pt>
    <dgm:pt modelId="{C0887FB3-6C88-4CD9-B843-6BF469EDBB20}" type="pres">
      <dgm:prSet presAssocID="{C3D50A53-DAE5-4BFF-941D-40C3E2FB3174}" presName="spacer" presStyleCnt="0"/>
      <dgm:spPr/>
    </dgm:pt>
    <dgm:pt modelId="{B353B9A0-D02F-4B63-AC1B-C119571175B6}" type="pres">
      <dgm:prSet presAssocID="{1E72E877-4026-4A8E-8146-3E92257CFA3E}" presName="parentText" presStyleLbl="node1" presStyleIdx="2" presStyleCnt="3">
        <dgm:presLayoutVars>
          <dgm:chMax val="0"/>
          <dgm:bulletEnabled val="1"/>
        </dgm:presLayoutVars>
      </dgm:prSet>
      <dgm:spPr/>
    </dgm:pt>
    <dgm:pt modelId="{89E0B4E3-49FA-4EAD-8110-63D86B7DCE06}" type="pres">
      <dgm:prSet presAssocID="{1E72E877-4026-4A8E-8146-3E92257CFA3E}" presName="childText" presStyleLbl="revTx" presStyleIdx="0" presStyleCnt="1">
        <dgm:presLayoutVars>
          <dgm:bulletEnabled val="1"/>
        </dgm:presLayoutVars>
      </dgm:prSet>
      <dgm:spPr/>
    </dgm:pt>
  </dgm:ptLst>
  <dgm:cxnLst>
    <dgm:cxn modelId="{F9625005-627A-4915-88B9-226AA9198571}" srcId="{1E72E877-4026-4A8E-8146-3E92257CFA3E}" destId="{F27785AE-E6F7-43D6-8422-95926E2CFF7E}" srcOrd="1" destOrd="0" parTransId="{2B5D48A1-A210-4B96-B67D-6F819C918563}" sibTransId="{A3A1E730-666A-43A1-999B-A9AA745E68D6}"/>
    <dgm:cxn modelId="{E000F52F-CB3E-42DE-BEA3-3155383E6E00}" type="presOf" srcId="{09C6EC88-CA6D-4034-B9D2-B4877EEC4BD3}" destId="{89E0B4E3-49FA-4EAD-8110-63D86B7DCE06}" srcOrd="0" destOrd="0" presId="urn:microsoft.com/office/officeart/2005/8/layout/vList2"/>
    <dgm:cxn modelId="{56A3CB38-5BE0-4EA1-902F-7B985B9B778B}" type="presOf" srcId="{7BC3C623-0210-4AD3-A15D-ECDC49143E4F}" destId="{BA4E4C92-1F26-45A2-9325-D36061B314DF}" srcOrd="0" destOrd="0" presId="urn:microsoft.com/office/officeart/2005/8/layout/vList2"/>
    <dgm:cxn modelId="{ED70155E-5087-49A1-AC39-6F2642C0CF13}" srcId="{1E72E877-4026-4A8E-8146-3E92257CFA3E}" destId="{09C6EC88-CA6D-4034-B9D2-B4877EEC4BD3}" srcOrd="0" destOrd="0" parTransId="{BBABDAA8-D023-4043-BC19-861B102D55CB}" sibTransId="{A3AB3518-C26F-4F1B-9E16-DB97CB2712F3}"/>
    <dgm:cxn modelId="{52656D4D-C8E3-42DB-A2B8-879C5FF6AAC2}" type="presOf" srcId="{5AC3CDF1-AE8E-42D9-AFEC-7F2214808B5C}" destId="{89E0B4E3-49FA-4EAD-8110-63D86B7DCE06}" srcOrd="0" destOrd="3" presId="urn:microsoft.com/office/officeart/2005/8/layout/vList2"/>
    <dgm:cxn modelId="{DC31127D-A96C-451D-8DD9-F4C3D28BA9FB}" srcId="{1E72E877-4026-4A8E-8146-3E92257CFA3E}" destId="{70BFB07D-7E1E-4541-9345-6ACF15DC1F04}" srcOrd="2" destOrd="0" parTransId="{5AF11FDF-59A7-4D94-A848-E4E0A9C537A2}" sibTransId="{B19BE4A6-A355-40DC-95FB-F360F91EED35}"/>
    <dgm:cxn modelId="{723D837E-ED87-4F5A-94C6-8709481794D9}" type="presOf" srcId="{68A51A12-0C2D-4D1F-8B70-5EB76E5237B1}" destId="{02759677-AAD8-491E-AF34-607E82636564}" srcOrd="0" destOrd="0" presId="urn:microsoft.com/office/officeart/2005/8/layout/vList2"/>
    <dgm:cxn modelId="{6CE26380-E00F-4580-9118-5979D6C9B142}" type="presOf" srcId="{F27785AE-E6F7-43D6-8422-95926E2CFF7E}" destId="{89E0B4E3-49FA-4EAD-8110-63D86B7DCE06}" srcOrd="0" destOrd="1" presId="urn:microsoft.com/office/officeart/2005/8/layout/vList2"/>
    <dgm:cxn modelId="{F449B494-B98A-4770-9FAB-0A715B8C3DD8}" srcId="{1E72E877-4026-4A8E-8146-3E92257CFA3E}" destId="{5AC3CDF1-AE8E-42D9-AFEC-7F2214808B5C}" srcOrd="3" destOrd="0" parTransId="{EB58E2AE-CBE1-48F4-B333-477A5E503CE1}" sibTransId="{1239BA5B-77D7-4735-8C3A-30A3D86E1219}"/>
    <dgm:cxn modelId="{AAF4D29B-3C84-4F8D-98A0-87A3882E4116}" srcId="{4E2E0F1E-A4CC-4FE8-8691-4A8A9B5E5A2E}" destId="{1E72E877-4026-4A8E-8146-3E92257CFA3E}" srcOrd="2" destOrd="0" parTransId="{62288965-8F1E-4104-94F6-43146660498B}" sibTransId="{E810EB24-A5FE-4D75-B266-C278D29ECE41}"/>
    <dgm:cxn modelId="{750414A5-2AE4-4DD3-80AE-11E70ABD7D9A}" type="presOf" srcId="{70BFB07D-7E1E-4541-9345-6ACF15DC1F04}" destId="{89E0B4E3-49FA-4EAD-8110-63D86B7DCE06}" srcOrd="0" destOrd="2" presId="urn:microsoft.com/office/officeart/2005/8/layout/vList2"/>
    <dgm:cxn modelId="{7A3A4ACF-1E30-4FC2-9339-67A18CE125BE}" srcId="{4E2E0F1E-A4CC-4FE8-8691-4A8A9B5E5A2E}" destId="{68A51A12-0C2D-4D1F-8B70-5EB76E5237B1}" srcOrd="0" destOrd="0" parTransId="{4BD7C44D-FA8F-4695-A0BA-EADFA25C8DB1}" sibTransId="{8002BF74-D046-4A30-B872-FFDDC6F22930}"/>
    <dgm:cxn modelId="{5599E7E7-B987-454A-A46B-B9EBBAB0AE64}" type="presOf" srcId="{1E72E877-4026-4A8E-8146-3E92257CFA3E}" destId="{B353B9A0-D02F-4B63-AC1B-C119571175B6}" srcOrd="0" destOrd="0" presId="urn:microsoft.com/office/officeart/2005/8/layout/vList2"/>
    <dgm:cxn modelId="{BAE8E0F1-6628-44C4-B677-E63B04F437A0}" srcId="{4E2E0F1E-A4CC-4FE8-8691-4A8A9B5E5A2E}" destId="{7BC3C623-0210-4AD3-A15D-ECDC49143E4F}" srcOrd="1" destOrd="0" parTransId="{05D65476-CF9A-40E1-8A8C-4D951ABA9D45}" sibTransId="{C3D50A53-DAE5-4BFF-941D-40C3E2FB3174}"/>
    <dgm:cxn modelId="{A30B5FFE-0E46-45D1-BF85-DC661432A784}" type="presOf" srcId="{4E2E0F1E-A4CC-4FE8-8691-4A8A9B5E5A2E}" destId="{BE5E2084-10DF-4315-B705-1F87F7804099}" srcOrd="0" destOrd="0" presId="urn:microsoft.com/office/officeart/2005/8/layout/vList2"/>
    <dgm:cxn modelId="{97930BAB-AA3D-4D3D-B217-23B22FCC0AAE}" type="presParOf" srcId="{BE5E2084-10DF-4315-B705-1F87F7804099}" destId="{02759677-AAD8-491E-AF34-607E82636564}" srcOrd="0" destOrd="0" presId="urn:microsoft.com/office/officeart/2005/8/layout/vList2"/>
    <dgm:cxn modelId="{6CB1A190-B61E-47B9-9D9C-E812C94BC6D9}" type="presParOf" srcId="{BE5E2084-10DF-4315-B705-1F87F7804099}" destId="{0DA83A72-EF4A-43D1-A497-2A17C5BBD992}" srcOrd="1" destOrd="0" presId="urn:microsoft.com/office/officeart/2005/8/layout/vList2"/>
    <dgm:cxn modelId="{A97EC991-E37D-4C5B-8B1C-2BFBEF40BB0F}" type="presParOf" srcId="{BE5E2084-10DF-4315-B705-1F87F7804099}" destId="{BA4E4C92-1F26-45A2-9325-D36061B314DF}" srcOrd="2" destOrd="0" presId="urn:microsoft.com/office/officeart/2005/8/layout/vList2"/>
    <dgm:cxn modelId="{33A78753-04AE-43D6-BDB2-B2D156FAC00D}" type="presParOf" srcId="{BE5E2084-10DF-4315-B705-1F87F7804099}" destId="{C0887FB3-6C88-4CD9-B843-6BF469EDBB20}" srcOrd="3" destOrd="0" presId="urn:microsoft.com/office/officeart/2005/8/layout/vList2"/>
    <dgm:cxn modelId="{71681A16-498D-4D03-8DAC-EAC6A9CFBE87}" type="presParOf" srcId="{BE5E2084-10DF-4315-B705-1F87F7804099}" destId="{B353B9A0-D02F-4B63-AC1B-C119571175B6}" srcOrd="4" destOrd="0" presId="urn:microsoft.com/office/officeart/2005/8/layout/vList2"/>
    <dgm:cxn modelId="{9BCFBA51-8663-44AF-85DA-277065C6D51E}" type="presParOf" srcId="{BE5E2084-10DF-4315-B705-1F87F7804099}" destId="{89E0B4E3-49FA-4EAD-8110-63D86B7DCE06}"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F34B04-AA8E-4338-B34B-117C7953986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73CC3A0-43E4-4B5F-A875-9C2CACEA93F7}">
      <dgm:prSet/>
      <dgm:spPr/>
      <dgm:t>
        <a:bodyPr/>
        <a:lstStyle/>
        <a:p>
          <a:pPr rtl="0"/>
          <a:r>
            <a:rPr lang="en-US"/>
            <a:t>Each of the countries assessed possesses some form of established legislation that prohibits unregulated wastewater discharge into coastal waters</a:t>
          </a:r>
          <a:endParaRPr lang="en-TT"/>
        </a:p>
      </dgm:t>
    </dgm:pt>
    <dgm:pt modelId="{4928273C-77FA-42E9-929B-790735751936}" type="parTrans" cxnId="{8DAEFFE6-F955-4363-A54F-DD6D876A1067}">
      <dgm:prSet/>
      <dgm:spPr/>
      <dgm:t>
        <a:bodyPr/>
        <a:lstStyle/>
        <a:p>
          <a:endParaRPr lang="en-US"/>
        </a:p>
      </dgm:t>
    </dgm:pt>
    <dgm:pt modelId="{AFEC9904-8F19-4C0E-918C-ACD14800DFAA}" type="sibTrans" cxnId="{8DAEFFE6-F955-4363-A54F-DD6D876A1067}">
      <dgm:prSet/>
      <dgm:spPr/>
      <dgm:t>
        <a:bodyPr/>
        <a:lstStyle/>
        <a:p>
          <a:endParaRPr lang="en-US"/>
        </a:p>
      </dgm:t>
    </dgm:pt>
    <dgm:pt modelId="{DE716F22-2123-4FCD-AAB0-CBB37921DD06}">
      <dgm:prSet/>
      <dgm:spPr/>
      <dgm:t>
        <a:bodyPr/>
        <a:lstStyle/>
        <a:p>
          <a:pPr rtl="0"/>
          <a:r>
            <a:rPr lang="en-US"/>
            <a:t>Six of the 10 Spanish speaking countries assessed (Colombia, Panama, Mexico, Venezuela, Cuba and the Dominican Republic), do the regulations clarify or specify the application of numerical values (maximum concentrations) to limit the discharge of domestic wastewater in coastal marine waters.</a:t>
          </a:r>
          <a:endParaRPr lang="en-TT"/>
        </a:p>
      </dgm:t>
    </dgm:pt>
    <dgm:pt modelId="{87455B96-3393-4086-8183-6CDFD749C4B2}" type="parTrans" cxnId="{36A8F954-8E1F-405B-AB54-3FC21FC3E874}">
      <dgm:prSet/>
      <dgm:spPr/>
      <dgm:t>
        <a:bodyPr/>
        <a:lstStyle/>
        <a:p>
          <a:endParaRPr lang="en-US"/>
        </a:p>
      </dgm:t>
    </dgm:pt>
    <dgm:pt modelId="{240399C0-53AE-487A-B1F0-BCF322A2D496}" type="sibTrans" cxnId="{36A8F954-8E1F-405B-AB54-3FC21FC3E874}">
      <dgm:prSet/>
      <dgm:spPr/>
      <dgm:t>
        <a:bodyPr/>
        <a:lstStyle/>
        <a:p>
          <a:endParaRPr lang="en-US"/>
        </a:p>
      </dgm:t>
    </dgm:pt>
    <dgm:pt modelId="{51388AE1-D208-4F01-A154-2A636E0313F7}">
      <dgm:prSet/>
      <dgm:spPr/>
      <dgm:t>
        <a:bodyPr/>
        <a:lstStyle/>
        <a:p>
          <a:pPr rtl="0"/>
          <a:r>
            <a:rPr lang="en-TT"/>
            <a:t>Six (Antigua &amp; Barbuda, Belize, Jamaica, Saint Lucia, Trinidad &amp; Tobago and USA) have established further regulations inclusive of maximum permissible (concentration) limits or threshold values for wastewater discharge</a:t>
          </a:r>
        </a:p>
      </dgm:t>
    </dgm:pt>
    <dgm:pt modelId="{536A3285-F562-405A-A38F-0BC2C512D023}" type="parTrans" cxnId="{B4C67A5F-F5F9-49EE-8319-F1BB6E87EFDE}">
      <dgm:prSet/>
      <dgm:spPr/>
      <dgm:t>
        <a:bodyPr/>
        <a:lstStyle/>
        <a:p>
          <a:endParaRPr lang="en-US"/>
        </a:p>
      </dgm:t>
    </dgm:pt>
    <dgm:pt modelId="{1B17CE2A-6DCD-4F0D-BAB5-0F9471FC64C6}" type="sibTrans" cxnId="{B4C67A5F-F5F9-49EE-8319-F1BB6E87EFDE}">
      <dgm:prSet/>
      <dgm:spPr/>
      <dgm:t>
        <a:bodyPr/>
        <a:lstStyle/>
        <a:p>
          <a:endParaRPr lang="en-US"/>
        </a:p>
      </dgm:t>
    </dgm:pt>
    <dgm:pt modelId="{8B57A9B3-36FA-437C-B6C3-EC3D9C3D78F6}">
      <dgm:prSet/>
      <dgm:spPr/>
      <dgm:t>
        <a:bodyPr/>
        <a:lstStyle/>
        <a:p>
          <a:pPr rtl="0"/>
          <a:r>
            <a:rPr lang="en-US"/>
            <a:t>Four of these countries (Antigua and Barbuda, Barbados, Jamaica and Saint Lucia) have established limits specifically for domestic wastewater discharges</a:t>
          </a:r>
          <a:endParaRPr lang="en-TT"/>
        </a:p>
      </dgm:t>
    </dgm:pt>
    <dgm:pt modelId="{3F8404F0-8B3A-457E-8255-EA5149B4D543}" type="parTrans" cxnId="{190568A7-5514-4211-8EEC-F852F52B4C32}">
      <dgm:prSet/>
      <dgm:spPr/>
      <dgm:t>
        <a:bodyPr/>
        <a:lstStyle/>
        <a:p>
          <a:endParaRPr lang="en-US"/>
        </a:p>
      </dgm:t>
    </dgm:pt>
    <dgm:pt modelId="{01AA0C07-274E-46EF-8800-79E27138BE3B}" type="sibTrans" cxnId="{190568A7-5514-4211-8EEC-F852F52B4C32}">
      <dgm:prSet/>
      <dgm:spPr/>
      <dgm:t>
        <a:bodyPr/>
        <a:lstStyle/>
        <a:p>
          <a:endParaRPr lang="en-US"/>
        </a:p>
      </dgm:t>
    </dgm:pt>
    <dgm:pt modelId="{031F7BC7-22B6-4095-88BA-9A5A295C49F1}">
      <dgm:prSet/>
      <dgm:spPr/>
      <dgm:t>
        <a:bodyPr/>
        <a:lstStyle/>
        <a:p>
          <a:pPr rtl="0"/>
          <a:r>
            <a:rPr lang="en-US"/>
            <a:t>USA utilises its water quality criteria for water bodies, which is comprised of pollutant loads</a:t>
          </a:r>
          <a:endParaRPr lang="en-TT"/>
        </a:p>
      </dgm:t>
    </dgm:pt>
    <dgm:pt modelId="{970EF8A9-D307-483D-A1FD-8BE4702CCC25}" type="parTrans" cxnId="{0F957DE7-C42A-407A-AC36-4569FB037BD5}">
      <dgm:prSet/>
      <dgm:spPr/>
      <dgm:t>
        <a:bodyPr/>
        <a:lstStyle/>
        <a:p>
          <a:endParaRPr lang="en-US"/>
        </a:p>
      </dgm:t>
    </dgm:pt>
    <dgm:pt modelId="{AFCDFD0D-7B5B-434E-998F-9C3D1694C54E}" type="sibTrans" cxnId="{0F957DE7-C42A-407A-AC36-4569FB037BD5}">
      <dgm:prSet/>
      <dgm:spPr/>
      <dgm:t>
        <a:bodyPr/>
        <a:lstStyle/>
        <a:p>
          <a:endParaRPr lang="en-US"/>
        </a:p>
      </dgm:t>
    </dgm:pt>
    <dgm:pt modelId="{3A85C146-1710-4880-B4B7-C5B06BD6E15A}" type="pres">
      <dgm:prSet presAssocID="{51F34B04-AA8E-4338-B34B-117C7953986C}" presName="linear" presStyleCnt="0">
        <dgm:presLayoutVars>
          <dgm:animLvl val="lvl"/>
          <dgm:resizeHandles val="exact"/>
        </dgm:presLayoutVars>
      </dgm:prSet>
      <dgm:spPr/>
    </dgm:pt>
    <dgm:pt modelId="{E0528681-3817-470C-9723-E958D5455B94}" type="pres">
      <dgm:prSet presAssocID="{E73CC3A0-43E4-4B5F-A875-9C2CACEA93F7}" presName="parentText" presStyleLbl="node1" presStyleIdx="0" presStyleCnt="5">
        <dgm:presLayoutVars>
          <dgm:chMax val="0"/>
          <dgm:bulletEnabled val="1"/>
        </dgm:presLayoutVars>
      </dgm:prSet>
      <dgm:spPr/>
    </dgm:pt>
    <dgm:pt modelId="{981AF20C-7D51-4A5C-8C40-1A38AD5134A9}" type="pres">
      <dgm:prSet presAssocID="{AFEC9904-8F19-4C0E-918C-ACD14800DFAA}" presName="spacer" presStyleCnt="0"/>
      <dgm:spPr/>
    </dgm:pt>
    <dgm:pt modelId="{77188774-AA26-4603-8E79-600E63A891A4}" type="pres">
      <dgm:prSet presAssocID="{DE716F22-2123-4FCD-AAB0-CBB37921DD06}" presName="parentText" presStyleLbl="node1" presStyleIdx="1" presStyleCnt="5">
        <dgm:presLayoutVars>
          <dgm:chMax val="0"/>
          <dgm:bulletEnabled val="1"/>
        </dgm:presLayoutVars>
      </dgm:prSet>
      <dgm:spPr/>
    </dgm:pt>
    <dgm:pt modelId="{46345707-3962-453A-8FAD-2EFAC8CEDD1D}" type="pres">
      <dgm:prSet presAssocID="{240399C0-53AE-487A-B1F0-BCF322A2D496}" presName="spacer" presStyleCnt="0"/>
      <dgm:spPr/>
    </dgm:pt>
    <dgm:pt modelId="{0B3E57AD-AC83-4AFD-97BB-3AB1E9D4DEA5}" type="pres">
      <dgm:prSet presAssocID="{51388AE1-D208-4F01-A154-2A636E0313F7}" presName="parentText" presStyleLbl="node1" presStyleIdx="2" presStyleCnt="5">
        <dgm:presLayoutVars>
          <dgm:chMax val="0"/>
          <dgm:bulletEnabled val="1"/>
        </dgm:presLayoutVars>
      </dgm:prSet>
      <dgm:spPr/>
    </dgm:pt>
    <dgm:pt modelId="{FBB114BA-7941-4929-A71D-A690D67D2DC4}" type="pres">
      <dgm:prSet presAssocID="{1B17CE2A-6DCD-4F0D-BAB5-0F9471FC64C6}" presName="spacer" presStyleCnt="0"/>
      <dgm:spPr/>
    </dgm:pt>
    <dgm:pt modelId="{AAD937ED-F905-4A86-A918-6F66A47B1A9C}" type="pres">
      <dgm:prSet presAssocID="{8B57A9B3-36FA-437C-B6C3-EC3D9C3D78F6}" presName="parentText" presStyleLbl="node1" presStyleIdx="3" presStyleCnt="5">
        <dgm:presLayoutVars>
          <dgm:chMax val="0"/>
          <dgm:bulletEnabled val="1"/>
        </dgm:presLayoutVars>
      </dgm:prSet>
      <dgm:spPr/>
    </dgm:pt>
    <dgm:pt modelId="{7A915A9E-DD91-4070-83F2-BE5567A10DF7}" type="pres">
      <dgm:prSet presAssocID="{01AA0C07-274E-46EF-8800-79E27138BE3B}" presName="spacer" presStyleCnt="0"/>
      <dgm:spPr/>
    </dgm:pt>
    <dgm:pt modelId="{F10AE2FA-C772-4619-B861-880DE0AF328D}" type="pres">
      <dgm:prSet presAssocID="{031F7BC7-22B6-4095-88BA-9A5A295C49F1}" presName="parentText" presStyleLbl="node1" presStyleIdx="4" presStyleCnt="5">
        <dgm:presLayoutVars>
          <dgm:chMax val="0"/>
          <dgm:bulletEnabled val="1"/>
        </dgm:presLayoutVars>
      </dgm:prSet>
      <dgm:spPr/>
    </dgm:pt>
  </dgm:ptLst>
  <dgm:cxnLst>
    <dgm:cxn modelId="{47E4D710-7E3A-40AC-820A-E8C22E53A915}" type="presOf" srcId="{8B57A9B3-36FA-437C-B6C3-EC3D9C3D78F6}" destId="{AAD937ED-F905-4A86-A918-6F66A47B1A9C}" srcOrd="0" destOrd="0" presId="urn:microsoft.com/office/officeart/2005/8/layout/vList2"/>
    <dgm:cxn modelId="{64576816-B4D6-4301-B6B0-6D1B6887D445}" type="presOf" srcId="{031F7BC7-22B6-4095-88BA-9A5A295C49F1}" destId="{F10AE2FA-C772-4619-B861-880DE0AF328D}" srcOrd="0" destOrd="0" presId="urn:microsoft.com/office/officeart/2005/8/layout/vList2"/>
    <dgm:cxn modelId="{B4C67A5F-F5F9-49EE-8319-F1BB6E87EFDE}" srcId="{51F34B04-AA8E-4338-B34B-117C7953986C}" destId="{51388AE1-D208-4F01-A154-2A636E0313F7}" srcOrd="2" destOrd="0" parTransId="{536A3285-F562-405A-A38F-0BC2C512D023}" sibTransId="{1B17CE2A-6DCD-4F0D-BAB5-0F9471FC64C6}"/>
    <dgm:cxn modelId="{67CC856F-0E87-4CE8-9471-F35EF1F578E3}" type="presOf" srcId="{51F34B04-AA8E-4338-B34B-117C7953986C}" destId="{3A85C146-1710-4880-B4B7-C5B06BD6E15A}" srcOrd="0" destOrd="0" presId="urn:microsoft.com/office/officeart/2005/8/layout/vList2"/>
    <dgm:cxn modelId="{36A8F954-8E1F-405B-AB54-3FC21FC3E874}" srcId="{51F34B04-AA8E-4338-B34B-117C7953986C}" destId="{DE716F22-2123-4FCD-AAB0-CBB37921DD06}" srcOrd="1" destOrd="0" parTransId="{87455B96-3393-4086-8183-6CDFD749C4B2}" sibTransId="{240399C0-53AE-487A-B1F0-BCF322A2D496}"/>
    <dgm:cxn modelId="{30D1AE7B-6DB1-458F-9AB0-61A993FA349B}" type="presOf" srcId="{DE716F22-2123-4FCD-AAB0-CBB37921DD06}" destId="{77188774-AA26-4603-8E79-600E63A891A4}" srcOrd="0" destOrd="0" presId="urn:microsoft.com/office/officeart/2005/8/layout/vList2"/>
    <dgm:cxn modelId="{90E81B87-FBCB-4C82-9887-0F79DA317CC4}" type="presOf" srcId="{51388AE1-D208-4F01-A154-2A636E0313F7}" destId="{0B3E57AD-AC83-4AFD-97BB-3AB1E9D4DEA5}" srcOrd="0" destOrd="0" presId="urn:microsoft.com/office/officeart/2005/8/layout/vList2"/>
    <dgm:cxn modelId="{190568A7-5514-4211-8EEC-F852F52B4C32}" srcId="{51F34B04-AA8E-4338-B34B-117C7953986C}" destId="{8B57A9B3-36FA-437C-B6C3-EC3D9C3D78F6}" srcOrd="3" destOrd="0" parTransId="{3F8404F0-8B3A-457E-8255-EA5149B4D543}" sibTransId="{01AA0C07-274E-46EF-8800-79E27138BE3B}"/>
    <dgm:cxn modelId="{3C8902B0-C144-42E3-B409-B17838807AD2}" type="presOf" srcId="{E73CC3A0-43E4-4B5F-A875-9C2CACEA93F7}" destId="{E0528681-3817-470C-9723-E958D5455B94}" srcOrd="0" destOrd="0" presId="urn:microsoft.com/office/officeart/2005/8/layout/vList2"/>
    <dgm:cxn modelId="{8DAEFFE6-F955-4363-A54F-DD6D876A1067}" srcId="{51F34B04-AA8E-4338-B34B-117C7953986C}" destId="{E73CC3A0-43E4-4B5F-A875-9C2CACEA93F7}" srcOrd="0" destOrd="0" parTransId="{4928273C-77FA-42E9-929B-790735751936}" sibTransId="{AFEC9904-8F19-4C0E-918C-ACD14800DFAA}"/>
    <dgm:cxn modelId="{0F957DE7-C42A-407A-AC36-4569FB037BD5}" srcId="{51F34B04-AA8E-4338-B34B-117C7953986C}" destId="{031F7BC7-22B6-4095-88BA-9A5A295C49F1}" srcOrd="4" destOrd="0" parTransId="{970EF8A9-D307-483D-A1FD-8BE4702CCC25}" sibTransId="{AFCDFD0D-7B5B-434E-998F-9C3D1694C54E}"/>
    <dgm:cxn modelId="{656BAD00-6445-4241-B7C3-1A585879AF30}" type="presParOf" srcId="{3A85C146-1710-4880-B4B7-C5B06BD6E15A}" destId="{E0528681-3817-470C-9723-E958D5455B94}" srcOrd="0" destOrd="0" presId="urn:microsoft.com/office/officeart/2005/8/layout/vList2"/>
    <dgm:cxn modelId="{7D7B30F4-CEF5-40BD-B2EE-2099D9A5184F}" type="presParOf" srcId="{3A85C146-1710-4880-B4B7-C5B06BD6E15A}" destId="{981AF20C-7D51-4A5C-8C40-1A38AD5134A9}" srcOrd="1" destOrd="0" presId="urn:microsoft.com/office/officeart/2005/8/layout/vList2"/>
    <dgm:cxn modelId="{6AACAD54-A894-4BA8-88B9-C7C3E49A39EE}" type="presParOf" srcId="{3A85C146-1710-4880-B4B7-C5B06BD6E15A}" destId="{77188774-AA26-4603-8E79-600E63A891A4}" srcOrd="2" destOrd="0" presId="urn:microsoft.com/office/officeart/2005/8/layout/vList2"/>
    <dgm:cxn modelId="{23462079-B4F9-48B4-810E-A0726E4A376A}" type="presParOf" srcId="{3A85C146-1710-4880-B4B7-C5B06BD6E15A}" destId="{46345707-3962-453A-8FAD-2EFAC8CEDD1D}" srcOrd="3" destOrd="0" presId="urn:microsoft.com/office/officeart/2005/8/layout/vList2"/>
    <dgm:cxn modelId="{4D41E829-E1F2-4715-B5BD-2F1F79A9983C}" type="presParOf" srcId="{3A85C146-1710-4880-B4B7-C5B06BD6E15A}" destId="{0B3E57AD-AC83-4AFD-97BB-3AB1E9D4DEA5}" srcOrd="4" destOrd="0" presId="urn:microsoft.com/office/officeart/2005/8/layout/vList2"/>
    <dgm:cxn modelId="{D22306F7-841C-4930-BE0E-8B145587CF02}" type="presParOf" srcId="{3A85C146-1710-4880-B4B7-C5B06BD6E15A}" destId="{FBB114BA-7941-4929-A71D-A690D67D2DC4}" srcOrd="5" destOrd="0" presId="urn:microsoft.com/office/officeart/2005/8/layout/vList2"/>
    <dgm:cxn modelId="{22E2A35C-A021-4271-86C8-5AC2C285A3C6}" type="presParOf" srcId="{3A85C146-1710-4880-B4B7-C5B06BD6E15A}" destId="{AAD937ED-F905-4A86-A918-6F66A47B1A9C}" srcOrd="6" destOrd="0" presId="urn:microsoft.com/office/officeart/2005/8/layout/vList2"/>
    <dgm:cxn modelId="{74514A18-C269-4022-9D44-2C1F87D2CA97}" type="presParOf" srcId="{3A85C146-1710-4880-B4B7-C5B06BD6E15A}" destId="{7A915A9E-DD91-4070-83F2-BE5567A10DF7}" srcOrd="7" destOrd="0" presId="urn:microsoft.com/office/officeart/2005/8/layout/vList2"/>
    <dgm:cxn modelId="{C860C2C6-BDA0-49E7-9324-7623D1840D8E}" type="presParOf" srcId="{3A85C146-1710-4880-B4B7-C5B06BD6E15A}" destId="{F10AE2FA-C772-4619-B861-880DE0AF328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71502E-38C1-413D-BD70-831A75B98B9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73F10D5-99FE-42FE-A092-F83420AEE455}">
      <dgm:prSet/>
      <dgm:spPr/>
      <dgm:t>
        <a:bodyPr/>
        <a:lstStyle/>
        <a:p>
          <a:pPr rtl="0"/>
          <a:r>
            <a:rPr lang="en-US"/>
            <a:t>Less countries have established limits for industrial wastewater.</a:t>
          </a:r>
          <a:endParaRPr lang="en-TT"/>
        </a:p>
      </dgm:t>
    </dgm:pt>
    <dgm:pt modelId="{DCD7277F-4DBE-4E6C-8C6A-B66188E99574}" type="parTrans" cxnId="{A4771589-8B35-4607-BC12-9A9713D025B2}">
      <dgm:prSet/>
      <dgm:spPr/>
      <dgm:t>
        <a:bodyPr/>
        <a:lstStyle/>
        <a:p>
          <a:endParaRPr lang="en-US"/>
        </a:p>
      </dgm:t>
    </dgm:pt>
    <dgm:pt modelId="{BC63D3F1-2A80-4AD7-9D43-3B7D07E2DE55}" type="sibTrans" cxnId="{A4771589-8B35-4607-BC12-9A9713D025B2}">
      <dgm:prSet/>
      <dgm:spPr/>
      <dgm:t>
        <a:bodyPr/>
        <a:lstStyle/>
        <a:p>
          <a:endParaRPr lang="en-US"/>
        </a:p>
      </dgm:t>
    </dgm:pt>
    <dgm:pt modelId="{49BF4BAB-FE2B-4538-9992-D6C54EA77733}">
      <dgm:prSet/>
      <dgm:spPr/>
      <dgm:t>
        <a:bodyPr/>
        <a:lstStyle/>
        <a:p>
          <a:pPr rtl="0"/>
          <a:r>
            <a:rPr lang="en-US"/>
            <a:t>Only three (3) English Speaking countries (Belize, Jamaica, Trinidad and Tobago) and 4 Spanish Speaking countries (Colombia, Costa Rica, Dominican Republic, Nicaragua) have such regulations.</a:t>
          </a:r>
          <a:endParaRPr lang="en-TT"/>
        </a:p>
      </dgm:t>
    </dgm:pt>
    <dgm:pt modelId="{7DDA13CA-908B-4B35-B142-DBB947EAFCF4}" type="parTrans" cxnId="{A4ED4229-B3F7-4162-A409-F23228ECCC0D}">
      <dgm:prSet/>
      <dgm:spPr/>
      <dgm:t>
        <a:bodyPr/>
        <a:lstStyle/>
        <a:p>
          <a:endParaRPr lang="en-US"/>
        </a:p>
      </dgm:t>
    </dgm:pt>
    <dgm:pt modelId="{A14E371E-11ED-497D-9ED8-031A9D8AFE75}" type="sibTrans" cxnId="{A4ED4229-B3F7-4162-A409-F23228ECCC0D}">
      <dgm:prSet/>
      <dgm:spPr/>
      <dgm:t>
        <a:bodyPr/>
        <a:lstStyle/>
        <a:p>
          <a:endParaRPr lang="en-US"/>
        </a:p>
      </dgm:t>
    </dgm:pt>
    <dgm:pt modelId="{70C23940-99D6-4DC4-BEEC-8F260DBBCFC2}">
      <dgm:prSet/>
      <dgm:spPr/>
      <dgm:t>
        <a:bodyPr/>
        <a:lstStyle/>
        <a:p>
          <a:pPr rtl="0"/>
          <a:r>
            <a:rPr lang="en-US"/>
            <a:t>Jamaica, Dominican Republic and Nicaragua are the only countries with distinct limits defined for both domestic and industrial discharges.</a:t>
          </a:r>
          <a:endParaRPr lang="en-TT"/>
        </a:p>
      </dgm:t>
    </dgm:pt>
    <dgm:pt modelId="{93890E58-6940-4FC6-A527-9D83A2373E4C}" type="parTrans" cxnId="{D1595A3A-00DA-44A9-9969-E284B0F1B2B6}">
      <dgm:prSet/>
      <dgm:spPr/>
      <dgm:t>
        <a:bodyPr/>
        <a:lstStyle/>
        <a:p>
          <a:endParaRPr lang="en-US"/>
        </a:p>
      </dgm:t>
    </dgm:pt>
    <dgm:pt modelId="{3E59143B-658B-4817-9E52-D0B674B7A61B}" type="sibTrans" cxnId="{D1595A3A-00DA-44A9-9969-E284B0F1B2B6}">
      <dgm:prSet/>
      <dgm:spPr/>
      <dgm:t>
        <a:bodyPr/>
        <a:lstStyle/>
        <a:p>
          <a:endParaRPr lang="en-US"/>
        </a:p>
      </dgm:t>
    </dgm:pt>
    <dgm:pt modelId="{D678CD99-3D6A-46CF-B690-B29FF2E42634}">
      <dgm:prSet/>
      <dgm:spPr/>
      <dgm:t>
        <a:bodyPr/>
        <a:lstStyle/>
        <a:p>
          <a:pPr rtl="0"/>
          <a:r>
            <a:rPr lang="en-US" dirty="0"/>
            <a:t>Each country contains different industrial activity resulting in the variety of existing limits</a:t>
          </a:r>
          <a:endParaRPr lang="en-TT" dirty="0"/>
        </a:p>
      </dgm:t>
    </dgm:pt>
    <dgm:pt modelId="{3A1BBB5E-DBF7-4F8C-8AC2-5AAEA7ECF81C}" type="parTrans" cxnId="{E592EFA4-2639-4B7F-AFA8-FD4697553AEB}">
      <dgm:prSet/>
      <dgm:spPr/>
      <dgm:t>
        <a:bodyPr/>
        <a:lstStyle/>
        <a:p>
          <a:endParaRPr lang="en-US"/>
        </a:p>
      </dgm:t>
    </dgm:pt>
    <dgm:pt modelId="{47F8B2D6-4220-47BC-8C90-95D133772ABA}" type="sibTrans" cxnId="{E592EFA4-2639-4B7F-AFA8-FD4697553AEB}">
      <dgm:prSet/>
      <dgm:spPr/>
      <dgm:t>
        <a:bodyPr/>
        <a:lstStyle/>
        <a:p>
          <a:endParaRPr lang="en-US"/>
        </a:p>
      </dgm:t>
    </dgm:pt>
    <dgm:pt modelId="{09851AC1-686C-41D8-AAC2-E4857FD28C6B}">
      <dgm:prSet/>
      <dgm:spPr/>
      <dgm:t>
        <a:bodyPr/>
        <a:lstStyle/>
        <a:p>
          <a:pPr rtl="0"/>
          <a:r>
            <a:rPr lang="en-GB"/>
            <a:t>Fewer forms of nitrogen and phosphorus compounds for industrial discharges. </a:t>
          </a:r>
          <a:endParaRPr lang="en-TT"/>
        </a:p>
      </dgm:t>
    </dgm:pt>
    <dgm:pt modelId="{6BCC0402-1369-44E0-972A-F187CD5092CD}" type="parTrans" cxnId="{A3E6BC79-5104-4222-B04C-26C8CCB1D602}">
      <dgm:prSet/>
      <dgm:spPr/>
      <dgm:t>
        <a:bodyPr/>
        <a:lstStyle/>
        <a:p>
          <a:endParaRPr lang="en-US"/>
        </a:p>
      </dgm:t>
    </dgm:pt>
    <dgm:pt modelId="{ACF9FD03-F3E2-4E71-9210-92C6EF9247F8}" type="sibTrans" cxnId="{A3E6BC79-5104-4222-B04C-26C8CCB1D602}">
      <dgm:prSet/>
      <dgm:spPr/>
      <dgm:t>
        <a:bodyPr/>
        <a:lstStyle/>
        <a:p>
          <a:endParaRPr lang="en-US"/>
        </a:p>
      </dgm:t>
    </dgm:pt>
    <dgm:pt modelId="{332896FC-4518-49C3-A18F-CC33DB60523D}" type="pres">
      <dgm:prSet presAssocID="{8971502E-38C1-413D-BD70-831A75B98B9B}" presName="linear" presStyleCnt="0">
        <dgm:presLayoutVars>
          <dgm:animLvl val="lvl"/>
          <dgm:resizeHandles val="exact"/>
        </dgm:presLayoutVars>
      </dgm:prSet>
      <dgm:spPr/>
    </dgm:pt>
    <dgm:pt modelId="{887A34DF-F006-479B-A481-83221DE6697F}" type="pres">
      <dgm:prSet presAssocID="{273F10D5-99FE-42FE-A092-F83420AEE455}" presName="parentText" presStyleLbl="node1" presStyleIdx="0" presStyleCnt="5">
        <dgm:presLayoutVars>
          <dgm:chMax val="0"/>
          <dgm:bulletEnabled val="1"/>
        </dgm:presLayoutVars>
      </dgm:prSet>
      <dgm:spPr/>
    </dgm:pt>
    <dgm:pt modelId="{E0F4A0A1-B485-4FF1-B3D9-AC856FDA459E}" type="pres">
      <dgm:prSet presAssocID="{BC63D3F1-2A80-4AD7-9D43-3B7D07E2DE55}" presName="spacer" presStyleCnt="0"/>
      <dgm:spPr/>
    </dgm:pt>
    <dgm:pt modelId="{A13F5BA4-6BE3-49A2-91DA-0D48D68B363A}" type="pres">
      <dgm:prSet presAssocID="{49BF4BAB-FE2B-4538-9992-D6C54EA77733}" presName="parentText" presStyleLbl="node1" presStyleIdx="1" presStyleCnt="5">
        <dgm:presLayoutVars>
          <dgm:chMax val="0"/>
          <dgm:bulletEnabled val="1"/>
        </dgm:presLayoutVars>
      </dgm:prSet>
      <dgm:spPr/>
    </dgm:pt>
    <dgm:pt modelId="{9F2512B3-330E-4FAA-9555-66D419DCD0D2}" type="pres">
      <dgm:prSet presAssocID="{A14E371E-11ED-497D-9ED8-031A9D8AFE75}" presName="spacer" presStyleCnt="0"/>
      <dgm:spPr/>
    </dgm:pt>
    <dgm:pt modelId="{9D10AC97-DE18-4E2B-8FD3-E681DBF6A846}" type="pres">
      <dgm:prSet presAssocID="{70C23940-99D6-4DC4-BEEC-8F260DBBCFC2}" presName="parentText" presStyleLbl="node1" presStyleIdx="2" presStyleCnt="5">
        <dgm:presLayoutVars>
          <dgm:chMax val="0"/>
          <dgm:bulletEnabled val="1"/>
        </dgm:presLayoutVars>
      </dgm:prSet>
      <dgm:spPr/>
    </dgm:pt>
    <dgm:pt modelId="{A93397F3-3242-47B0-8701-69885B1DF490}" type="pres">
      <dgm:prSet presAssocID="{3E59143B-658B-4817-9E52-D0B674B7A61B}" presName="spacer" presStyleCnt="0"/>
      <dgm:spPr/>
    </dgm:pt>
    <dgm:pt modelId="{FF2A2863-D094-4D58-8213-C9C92D78B465}" type="pres">
      <dgm:prSet presAssocID="{D678CD99-3D6A-46CF-B690-B29FF2E42634}" presName="parentText" presStyleLbl="node1" presStyleIdx="3" presStyleCnt="5">
        <dgm:presLayoutVars>
          <dgm:chMax val="0"/>
          <dgm:bulletEnabled val="1"/>
        </dgm:presLayoutVars>
      </dgm:prSet>
      <dgm:spPr/>
    </dgm:pt>
    <dgm:pt modelId="{A90097A5-E95C-4CE9-A9C6-804F9800A371}" type="pres">
      <dgm:prSet presAssocID="{47F8B2D6-4220-47BC-8C90-95D133772ABA}" presName="spacer" presStyleCnt="0"/>
      <dgm:spPr/>
    </dgm:pt>
    <dgm:pt modelId="{3E88F711-CC15-4372-827E-07D8E2E45188}" type="pres">
      <dgm:prSet presAssocID="{09851AC1-686C-41D8-AAC2-E4857FD28C6B}" presName="parentText" presStyleLbl="node1" presStyleIdx="4" presStyleCnt="5">
        <dgm:presLayoutVars>
          <dgm:chMax val="0"/>
          <dgm:bulletEnabled val="1"/>
        </dgm:presLayoutVars>
      </dgm:prSet>
      <dgm:spPr/>
    </dgm:pt>
  </dgm:ptLst>
  <dgm:cxnLst>
    <dgm:cxn modelId="{A4ED4229-B3F7-4162-A409-F23228ECCC0D}" srcId="{8971502E-38C1-413D-BD70-831A75B98B9B}" destId="{49BF4BAB-FE2B-4538-9992-D6C54EA77733}" srcOrd="1" destOrd="0" parTransId="{7DDA13CA-908B-4B35-B142-DBB947EAFCF4}" sibTransId="{A14E371E-11ED-497D-9ED8-031A9D8AFE75}"/>
    <dgm:cxn modelId="{D1595A3A-00DA-44A9-9969-E284B0F1B2B6}" srcId="{8971502E-38C1-413D-BD70-831A75B98B9B}" destId="{70C23940-99D6-4DC4-BEEC-8F260DBBCFC2}" srcOrd="2" destOrd="0" parTransId="{93890E58-6940-4FC6-A527-9D83A2373E4C}" sibTransId="{3E59143B-658B-4817-9E52-D0B674B7A61B}"/>
    <dgm:cxn modelId="{46935C3B-D6B8-44D1-A8EF-0E63E02C91D7}" type="presOf" srcId="{49BF4BAB-FE2B-4538-9992-D6C54EA77733}" destId="{A13F5BA4-6BE3-49A2-91DA-0D48D68B363A}" srcOrd="0" destOrd="0" presId="urn:microsoft.com/office/officeart/2005/8/layout/vList2"/>
    <dgm:cxn modelId="{59EA7A61-D403-48BC-9212-BA5C4C624BB0}" type="presOf" srcId="{8971502E-38C1-413D-BD70-831A75B98B9B}" destId="{332896FC-4518-49C3-A18F-CC33DB60523D}" srcOrd="0" destOrd="0" presId="urn:microsoft.com/office/officeart/2005/8/layout/vList2"/>
    <dgm:cxn modelId="{A3E6BC79-5104-4222-B04C-26C8CCB1D602}" srcId="{8971502E-38C1-413D-BD70-831A75B98B9B}" destId="{09851AC1-686C-41D8-AAC2-E4857FD28C6B}" srcOrd="4" destOrd="0" parTransId="{6BCC0402-1369-44E0-972A-F187CD5092CD}" sibTransId="{ACF9FD03-F3E2-4E71-9210-92C6EF9247F8}"/>
    <dgm:cxn modelId="{273A847D-F368-4C5A-A301-97227CDD184F}" type="presOf" srcId="{D678CD99-3D6A-46CF-B690-B29FF2E42634}" destId="{FF2A2863-D094-4D58-8213-C9C92D78B465}" srcOrd="0" destOrd="0" presId="urn:microsoft.com/office/officeart/2005/8/layout/vList2"/>
    <dgm:cxn modelId="{A4771589-8B35-4607-BC12-9A9713D025B2}" srcId="{8971502E-38C1-413D-BD70-831A75B98B9B}" destId="{273F10D5-99FE-42FE-A092-F83420AEE455}" srcOrd="0" destOrd="0" parTransId="{DCD7277F-4DBE-4E6C-8C6A-B66188E99574}" sibTransId="{BC63D3F1-2A80-4AD7-9D43-3B7D07E2DE55}"/>
    <dgm:cxn modelId="{E592EFA4-2639-4B7F-AFA8-FD4697553AEB}" srcId="{8971502E-38C1-413D-BD70-831A75B98B9B}" destId="{D678CD99-3D6A-46CF-B690-B29FF2E42634}" srcOrd="3" destOrd="0" parTransId="{3A1BBB5E-DBF7-4F8C-8AC2-5AAEA7ECF81C}" sibTransId="{47F8B2D6-4220-47BC-8C90-95D133772ABA}"/>
    <dgm:cxn modelId="{6BC580CD-D35F-4F3D-8D80-2FD9248F20A9}" type="presOf" srcId="{273F10D5-99FE-42FE-A092-F83420AEE455}" destId="{887A34DF-F006-479B-A481-83221DE6697F}" srcOrd="0" destOrd="0" presId="urn:microsoft.com/office/officeart/2005/8/layout/vList2"/>
    <dgm:cxn modelId="{5A1F7FD3-18DE-4845-891A-3CD384358DBB}" type="presOf" srcId="{09851AC1-686C-41D8-AAC2-E4857FD28C6B}" destId="{3E88F711-CC15-4372-827E-07D8E2E45188}" srcOrd="0" destOrd="0" presId="urn:microsoft.com/office/officeart/2005/8/layout/vList2"/>
    <dgm:cxn modelId="{41D0C9E8-4F0F-4796-97FB-C2AD7D77149A}" type="presOf" srcId="{70C23940-99D6-4DC4-BEEC-8F260DBBCFC2}" destId="{9D10AC97-DE18-4E2B-8FD3-E681DBF6A846}" srcOrd="0" destOrd="0" presId="urn:microsoft.com/office/officeart/2005/8/layout/vList2"/>
    <dgm:cxn modelId="{D8243146-D996-4515-952F-F182F73FBD06}" type="presParOf" srcId="{332896FC-4518-49C3-A18F-CC33DB60523D}" destId="{887A34DF-F006-479B-A481-83221DE6697F}" srcOrd="0" destOrd="0" presId="urn:microsoft.com/office/officeart/2005/8/layout/vList2"/>
    <dgm:cxn modelId="{9C2D324A-848E-4DC3-8C9B-7BA88025E10D}" type="presParOf" srcId="{332896FC-4518-49C3-A18F-CC33DB60523D}" destId="{E0F4A0A1-B485-4FF1-B3D9-AC856FDA459E}" srcOrd="1" destOrd="0" presId="urn:microsoft.com/office/officeart/2005/8/layout/vList2"/>
    <dgm:cxn modelId="{B0550BB0-E19C-4A8A-BE46-54C47A6B3B75}" type="presParOf" srcId="{332896FC-4518-49C3-A18F-CC33DB60523D}" destId="{A13F5BA4-6BE3-49A2-91DA-0D48D68B363A}" srcOrd="2" destOrd="0" presId="urn:microsoft.com/office/officeart/2005/8/layout/vList2"/>
    <dgm:cxn modelId="{86E0976E-8E6C-437B-A8C7-CC3836565A19}" type="presParOf" srcId="{332896FC-4518-49C3-A18F-CC33DB60523D}" destId="{9F2512B3-330E-4FAA-9555-66D419DCD0D2}" srcOrd="3" destOrd="0" presId="urn:microsoft.com/office/officeart/2005/8/layout/vList2"/>
    <dgm:cxn modelId="{2D0EB3BA-509D-4C06-8C60-0D58330B0E85}" type="presParOf" srcId="{332896FC-4518-49C3-A18F-CC33DB60523D}" destId="{9D10AC97-DE18-4E2B-8FD3-E681DBF6A846}" srcOrd="4" destOrd="0" presId="urn:microsoft.com/office/officeart/2005/8/layout/vList2"/>
    <dgm:cxn modelId="{9BDC8F07-4646-45B8-9725-B9EF1B4FFE28}" type="presParOf" srcId="{332896FC-4518-49C3-A18F-CC33DB60523D}" destId="{A93397F3-3242-47B0-8701-69885B1DF490}" srcOrd="5" destOrd="0" presId="urn:microsoft.com/office/officeart/2005/8/layout/vList2"/>
    <dgm:cxn modelId="{261BFA5D-7A25-48DF-94E3-59FB1905ADEB}" type="presParOf" srcId="{332896FC-4518-49C3-A18F-CC33DB60523D}" destId="{FF2A2863-D094-4D58-8213-C9C92D78B465}" srcOrd="6" destOrd="0" presId="urn:microsoft.com/office/officeart/2005/8/layout/vList2"/>
    <dgm:cxn modelId="{52E61440-C035-4CDB-B8CC-535B2726BCDB}" type="presParOf" srcId="{332896FC-4518-49C3-A18F-CC33DB60523D}" destId="{A90097A5-E95C-4CE9-A9C6-804F9800A371}" srcOrd="7" destOrd="0" presId="urn:microsoft.com/office/officeart/2005/8/layout/vList2"/>
    <dgm:cxn modelId="{4B41B28A-07CB-4A73-8D0A-1DB765EFC4E6}" type="presParOf" srcId="{332896FC-4518-49C3-A18F-CC33DB60523D}" destId="{3E88F711-CC15-4372-827E-07D8E2E4518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AEB6C44-FA33-4D56-8516-323A123CBC0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D5739F5-CBBB-4F40-8480-F54E7C7449FA}">
      <dgm:prSet/>
      <dgm:spPr/>
      <dgm:t>
        <a:bodyPr/>
        <a:lstStyle/>
        <a:p>
          <a:pPr rtl="0"/>
          <a:r>
            <a:rPr lang="en-US" b="0" cap="none" spc="0" dirty="0">
              <a:ln w="0"/>
              <a:solidFill>
                <a:schemeClr val="tx1"/>
              </a:solidFill>
              <a:effectLst>
                <a:outerShdw blurRad="38100" dist="19050" dir="2700000" algn="tl" rotWithShape="0">
                  <a:schemeClr val="dk1">
                    <a:alpha val="40000"/>
                  </a:schemeClr>
                </a:outerShdw>
              </a:effectLst>
            </a:rPr>
            <a:t>Data illustrates a wide range of values for the maximum permissible discharge limits of N and P compounds.</a:t>
          </a:r>
          <a:endParaRPr lang="en-TT" b="0" cap="none" spc="0" dirty="0">
            <a:ln w="0"/>
            <a:solidFill>
              <a:schemeClr val="tx1"/>
            </a:solidFill>
            <a:effectLst>
              <a:outerShdw blurRad="38100" dist="19050" dir="2700000" algn="tl" rotWithShape="0">
                <a:schemeClr val="dk1">
                  <a:alpha val="40000"/>
                </a:schemeClr>
              </a:outerShdw>
            </a:effectLst>
          </a:endParaRPr>
        </a:p>
      </dgm:t>
    </dgm:pt>
    <dgm:pt modelId="{AF5B11B5-B0E9-49DE-916E-8048428D52D9}" type="parTrans" cxnId="{4759CFBB-15D3-41BD-9911-C79339CECDC1}">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3BE47510-22E4-4168-8037-935DF1789F44}" type="sibTrans" cxnId="{4759CFBB-15D3-41BD-9911-C79339CECDC1}">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FC58E76B-1FB8-4D8E-895D-B43CCAA9F2CF}">
      <dgm:prSet/>
      <dgm:spPr/>
      <dgm:t>
        <a:bodyPr/>
        <a:lstStyle/>
        <a:p>
          <a:pPr rtl="0"/>
          <a:r>
            <a:rPr lang="en-US" b="0" cap="none" spc="0">
              <a:ln w="0"/>
              <a:solidFill>
                <a:schemeClr val="tx1"/>
              </a:solidFill>
              <a:effectLst>
                <a:outerShdw blurRad="38100" dist="19050" dir="2700000" algn="tl" rotWithShape="0">
                  <a:schemeClr val="dk1">
                    <a:alpha val="40000"/>
                  </a:schemeClr>
                </a:outerShdw>
              </a:effectLst>
            </a:rPr>
            <a:t>Large range in the types of compounds for N and P that are regulated across the WCR (over 10 different types)</a:t>
          </a:r>
          <a:endParaRPr lang="en-TT" b="0" cap="none" spc="0">
            <a:ln w="0"/>
            <a:solidFill>
              <a:schemeClr val="tx1"/>
            </a:solidFill>
            <a:effectLst>
              <a:outerShdw blurRad="38100" dist="19050" dir="2700000" algn="tl" rotWithShape="0">
                <a:schemeClr val="dk1">
                  <a:alpha val="40000"/>
                </a:schemeClr>
              </a:outerShdw>
            </a:effectLst>
          </a:endParaRPr>
        </a:p>
      </dgm:t>
    </dgm:pt>
    <dgm:pt modelId="{1710EAB1-C43A-4A69-8BC8-013F3453986B}" type="parTrans" cxnId="{006E29BA-08EE-406A-B495-35BF5D4E67A8}">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7A84BC8B-0D84-4EB0-93C0-6A6ADDEFDCCF}" type="sibTrans" cxnId="{006E29BA-08EE-406A-B495-35BF5D4E67A8}">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74426786-C8F0-4D07-9C0E-DE303957659E}">
      <dgm:prSet/>
      <dgm:spPr/>
      <dgm:t>
        <a:bodyPr/>
        <a:lstStyle/>
        <a:p>
          <a:pPr rtl="0"/>
          <a:r>
            <a:rPr lang="en-US" b="0" cap="none" spc="0">
              <a:ln w="0"/>
              <a:solidFill>
                <a:schemeClr val="tx1"/>
              </a:solidFill>
              <a:effectLst>
                <a:outerShdw blurRad="38100" dist="19050" dir="2700000" algn="tl" rotWithShape="0">
                  <a:schemeClr val="dk1">
                    <a:alpha val="40000"/>
                  </a:schemeClr>
                </a:outerShdw>
              </a:effectLst>
            </a:rPr>
            <a:t>Instances where discharge standards or regulations mention nitrogen compounds without clearly specifying their chemical names (‘Nitrate’ vs NO</a:t>
          </a:r>
          <a:r>
            <a:rPr lang="en-US" b="0" cap="none" spc="0" baseline="-25000">
              <a:ln w="0"/>
              <a:solidFill>
                <a:schemeClr val="tx1"/>
              </a:solidFill>
              <a:effectLst>
                <a:outerShdw blurRad="38100" dist="19050" dir="2700000" algn="tl" rotWithShape="0">
                  <a:schemeClr val="dk1">
                    <a:alpha val="40000"/>
                  </a:schemeClr>
                </a:outerShdw>
              </a:effectLst>
            </a:rPr>
            <a:t>3</a:t>
          </a:r>
          <a:r>
            <a:rPr lang="en-US" b="0" cap="none" spc="0">
              <a:ln w="0"/>
              <a:solidFill>
                <a:schemeClr val="tx1"/>
              </a:solidFill>
              <a:effectLst>
                <a:outerShdw blurRad="38100" dist="19050" dir="2700000" algn="tl" rotWithShape="0">
                  <a:schemeClr val="dk1">
                    <a:alpha val="40000"/>
                  </a:schemeClr>
                </a:outerShdw>
              </a:effectLst>
            </a:rPr>
            <a:t> vs N-NO</a:t>
          </a:r>
          <a:r>
            <a:rPr lang="en-US" b="0" cap="none" spc="0" baseline="-25000">
              <a:ln w="0"/>
              <a:solidFill>
                <a:schemeClr val="tx1"/>
              </a:solidFill>
              <a:effectLst>
                <a:outerShdw blurRad="38100" dist="19050" dir="2700000" algn="tl" rotWithShape="0">
                  <a:schemeClr val="dk1">
                    <a:alpha val="40000"/>
                  </a:schemeClr>
                </a:outerShdw>
              </a:effectLst>
            </a:rPr>
            <a:t>3</a:t>
          </a:r>
          <a:r>
            <a:rPr lang="en-US" b="0" cap="none" spc="0">
              <a:ln w="0"/>
              <a:solidFill>
                <a:schemeClr val="tx1"/>
              </a:solidFill>
              <a:effectLst>
                <a:outerShdw blurRad="38100" dist="19050" dir="2700000" algn="tl" rotWithShape="0">
                  <a:schemeClr val="dk1">
                    <a:alpha val="40000"/>
                  </a:schemeClr>
                </a:outerShdw>
              </a:effectLst>
            </a:rPr>
            <a:t>)</a:t>
          </a:r>
          <a:endParaRPr lang="en-TT" b="0" cap="none" spc="0">
            <a:ln w="0"/>
            <a:solidFill>
              <a:schemeClr val="tx1"/>
            </a:solidFill>
            <a:effectLst>
              <a:outerShdw blurRad="38100" dist="19050" dir="2700000" algn="tl" rotWithShape="0">
                <a:schemeClr val="dk1">
                  <a:alpha val="40000"/>
                </a:schemeClr>
              </a:outerShdw>
            </a:effectLst>
          </a:endParaRPr>
        </a:p>
      </dgm:t>
    </dgm:pt>
    <dgm:pt modelId="{CC09472C-8EC4-490C-B767-1CAB9083AFA9}" type="parTrans" cxnId="{D0D59934-D7EB-4DFA-A181-D0B5283795A8}">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9CF4BED8-148B-4814-91F2-1C791B7E6119}" type="sibTrans" cxnId="{D0D59934-D7EB-4DFA-A181-D0B5283795A8}">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485D548A-DFF6-4D65-8245-04AEAC3D9E30}" type="pres">
      <dgm:prSet presAssocID="{6AEB6C44-FA33-4D56-8516-323A123CBC0D}" presName="linear" presStyleCnt="0">
        <dgm:presLayoutVars>
          <dgm:animLvl val="lvl"/>
          <dgm:resizeHandles val="exact"/>
        </dgm:presLayoutVars>
      </dgm:prSet>
      <dgm:spPr/>
    </dgm:pt>
    <dgm:pt modelId="{C8A63443-D989-43A2-B171-4561A5072862}" type="pres">
      <dgm:prSet presAssocID="{AD5739F5-CBBB-4F40-8480-F54E7C7449FA}" presName="parentText" presStyleLbl="node1" presStyleIdx="0" presStyleCnt="3">
        <dgm:presLayoutVars>
          <dgm:chMax val="0"/>
          <dgm:bulletEnabled val="1"/>
        </dgm:presLayoutVars>
      </dgm:prSet>
      <dgm:spPr/>
    </dgm:pt>
    <dgm:pt modelId="{5AE293F0-5DE6-4B67-B23B-5C1DF25D2BF8}" type="pres">
      <dgm:prSet presAssocID="{3BE47510-22E4-4168-8037-935DF1789F44}" presName="spacer" presStyleCnt="0"/>
      <dgm:spPr/>
    </dgm:pt>
    <dgm:pt modelId="{E74FC150-DD45-4491-A49E-530A7639F523}" type="pres">
      <dgm:prSet presAssocID="{FC58E76B-1FB8-4D8E-895D-B43CCAA9F2CF}" presName="parentText" presStyleLbl="node1" presStyleIdx="1" presStyleCnt="3">
        <dgm:presLayoutVars>
          <dgm:chMax val="0"/>
          <dgm:bulletEnabled val="1"/>
        </dgm:presLayoutVars>
      </dgm:prSet>
      <dgm:spPr/>
    </dgm:pt>
    <dgm:pt modelId="{811F6F0D-057A-42A5-AB3D-85B089178DD7}" type="pres">
      <dgm:prSet presAssocID="{7A84BC8B-0D84-4EB0-93C0-6A6ADDEFDCCF}" presName="spacer" presStyleCnt="0"/>
      <dgm:spPr/>
    </dgm:pt>
    <dgm:pt modelId="{9FD96D10-5735-4236-8014-D210663EE29E}" type="pres">
      <dgm:prSet presAssocID="{74426786-C8F0-4D07-9C0E-DE303957659E}" presName="parentText" presStyleLbl="node1" presStyleIdx="2" presStyleCnt="3">
        <dgm:presLayoutVars>
          <dgm:chMax val="0"/>
          <dgm:bulletEnabled val="1"/>
        </dgm:presLayoutVars>
      </dgm:prSet>
      <dgm:spPr/>
    </dgm:pt>
  </dgm:ptLst>
  <dgm:cxnLst>
    <dgm:cxn modelId="{D0D59934-D7EB-4DFA-A181-D0B5283795A8}" srcId="{6AEB6C44-FA33-4D56-8516-323A123CBC0D}" destId="{74426786-C8F0-4D07-9C0E-DE303957659E}" srcOrd="2" destOrd="0" parTransId="{CC09472C-8EC4-490C-B767-1CAB9083AFA9}" sibTransId="{9CF4BED8-148B-4814-91F2-1C791B7E6119}"/>
    <dgm:cxn modelId="{0E324941-8D04-46AF-A751-621DB05786C4}" type="presOf" srcId="{74426786-C8F0-4D07-9C0E-DE303957659E}" destId="{9FD96D10-5735-4236-8014-D210663EE29E}" srcOrd="0" destOrd="0" presId="urn:microsoft.com/office/officeart/2005/8/layout/vList2"/>
    <dgm:cxn modelId="{9EF22964-D6FE-42CE-BB7E-375C1C207CA8}" type="presOf" srcId="{AD5739F5-CBBB-4F40-8480-F54E7C7449FA}" destId="{C8A63443-D989-43A2-B171-4561A5072862}" srcOrd="0" destOrd="0" presId="urn:microsoft.com/office/officeart/2005/8/layout/vList2"/>
    <dgm:cxn modelId="{4F9B0F48-128E-417A-9CEB-60008FF8329A}" type="presOf" srcId="{FC58E76B-1FB8-4D8E-895D-B43CCAA9F2CF}" destId="{E74FC150-DD45-4491-A49E-530A7639F523}" srcOrd="0" destOrd="0" presId="urn:microsoft.com/office/officeart/2005/8/layout/vList2"/>
    <dgm:cxn modelId="{006E29BA-08EE-406A-B495-35BF5D4E67A8}" srcId="{6AEB6C44-FA33-4D56-8516-323A123CBC0D}" destId="{FC58E76B-1FB8-4D8E-895D-B43CCAA9F2CF}" srcOrd="1" destOrd="0" parTransId="{1710EAB1-C43A-4A69-8BC8-013F3453986B}" sibTransId="{7A84BC8B-0D84-4EB0-93C0-6A6ADDEFDCCF}"/>
    <dgm:cxn modelId="{4759CFBB-15D3-41BD-9911-C79339CECDC1}" srcId="{6AEB6C44-FA33-4D56-8516-323A123CBC0D}" destId="{AD5739F5-CBBB-4F40-8480-F54E7C7449FA}" srcOrd="0" destOrd="0" parTransId="{AF5B11B5-B0E9-49DE-916E-8048428D52D9}" sibTransId="{3BE47510-22E4-4168-8037-935DF1789F44}"/>
    <dgm:cxn modelId="{A85FAFBF-4550-4301-8345-3E5AC1DB2218}" type="presOf" srcId="{6AEB6C44-FA33-4D56-8516-323A123CBC0D}" destId="{485D548A-DFF6-4D65-8245-04AEAC3D9E30}" srcOrd="0" destOrd="0" presId="urn:microsoft.com/office/officeart/2005/8/layout/vList2"/>
    <dgm:cxn modelId="{27846925-7AB7-4428-BF71-309111DC0A33}" type="presParOf" srcId="{485D548A-DFF6-4D65-8245-04AEAC3D9E30}" destId="{C8A63443-D989-43A2-B171-4561A5072862}" srcOrd="0" destOrd="0" presId="urn:microsoft.com/office/officeart/2005/8/layout/vList2"/>
    <dgm:cxn modelId="{A000C8D1-B38B-48C3-9216-E32429047A4F}" type="presParOf" srcId="{485D548A-DFF6-4D65-8245-04AEAC3D9E30}" destId="{5AE293F0-5DE6-4B67-B23B-5C1DF25D2BF8}" srcOrd="1" destOrd="0" presId="urn:microsoft.com/office/officeart/2005/8/layout/vList2"/>
    <dgm:cxn modelId="{FA780118-AF7C-4B24-8B29-CB7B2C680644}" type="presParOf" srcId="{485D548A-DFF6-4D65-8245-04AEAC3D9E30}" destId="{E74FC150-DD45-4491-A49E-530A7639F523}" srcOrd="2" destOrd="0" presId="urn:microsoft.com/office/officeart/2005/8/layout/vList2"/>
    <dgm:cxn modelId="{B0B3667D-4F13-4372-A001-2B8E7CFCABE0}" type="presParOf" srcId="{485D548A-DFF6-4D65-8245-04AEAC3D9E30}" destId="{811F6F0D-057A-42A5-AB3D-85B089178DD7}" srcOrd="3" destOrd="0" presId="urn:microsoft.com/office/officeart/2005/8/layout/vList2"/>
    <dgm:cxn modelId="{69063BB5-0C8D-44E4-8C6B-6BC394230A48}" type="presParOf" srcId="{485D548A-DFF6-4D65-8245-04AEAC3D9E30}" destId="{9FD96D10-5735-4236-8014-D210663EE29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95F01E6-E210-444A-89E5-73ABC8CB04F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F5B7362-F461-4F05-A774-CE21EF921A59}">
      <dgm:prSet/>
      <dgm:spPr/>
      <dgm:t>
        <a:bodyPr/>
        <a:lstStyle/>
        <a:p>
          <a:pPr rtl="0"/>
          <a:r>
            <a:rPr lang="en-US" dirty="0"/>
            <a:t>Total nitrogen (TN) and total phosphorus (TP) should be included as the nutrient parameters</a:t>
          </a:r>
          <a:endParaRPr lang="en-TT" dirty="0"/>
        </a:p>
      </dgm:t>
    </dgm:pt>
    <dgm:pt modelId="{0A793A07-1920-4903-A635-1F8E585D1C84}" type="parTrans" cxnId="{D966491E-6775-4422-A1DD-D5B4BADE9182}">
      <dgm:prSet/>
      <dgm:spPr/>
      <dgm:t>
        <a:bodyPr/>
        <a:lstStyle/>
        <a:p>
          <a:endParaRPr lang="en-US"/>
        </a:p>
      </dgm:t>
    </dgm:pt>
    <dgm:pt modelId="{F57E7F80-2E0B-4D69-AC2E-85A2E84D880B}" type="sibTrans" cxnId="{D966491E-6775-4422-A1DD-D5B4BADE9182}">
      <dgm:prSet/>
      <dgm:spPr/>
      <dgm:t>
        <a:bodyPr/>
        <a:lstStyle/>
        <a:p>
          <a:endParaRPr lang="en-US"/>
        </a:p>
      </dgm:t>
    </dgm:pt>
    <dgm:pt modelId="{5A36A4EB-EE3F-4645-94F7-46E4F43B93F8}">
      <dgm:prSet/>
      <dgm:spPr/>
      <dgm:t>
        <a:bodyPr/>
        <a:lstStyle/>
        <a:p>
          <a:pPr rtl="0"/>
          <a:r>
            <a:rPr lang="en-US" dirty="0"/>
            <a:t>Due to the importance of determining Total Kjeldahl Nitrogen (TKN) for wastewater treatment systems and </a:t>
          </a:r>
          <a:r>
            <a:rPr lang="en-TT" dirty="0"/>
            <a:t>recognising</a:t>
          </a:r>
          <a:r>
            <a:rPr lang="en-US" dirty="0"/>
            <a:t> the importance of the analytical method for its determination, it is also proposed as an appropriate indicator</a:t>
          </a:r>
          <a:endParaRPr lang="en-TT" dirty="0"/>
        </a:p>
      </dgm:t>
    </dgm:pt>
    <dgm:pt modelId="{E64C75E7-64A2-4E01-8A96-D650594F5D47}" type="parTrans" cxnId="{D3CDB6A2-27FD-42C1-8835-F6A27EB12C23}">
      <dgm:prSet/>
      <dgm:spPr/>
      <dgm:t>
        <a:bodyPr/>
        <a:lstStyle/>
        <a:p>
          <a:endParaRPr lang="en-US"/>
        </a:p>
      </dgm:t>
    </dgm:pt>
    <dgm:pt modelId="{CAB6C925-0908-4B15-A63B-C7176A64869B}" type="sibTrans" cxnId="{D3CDB6A2-27FD-42C1-8835-F6A27EB12C23}">
      <dgm:prSet/>
      <dgm:spPr/>
      <dgm:t>
        <a:bodyPr/>
        <a:lstStyle/>
        <a:p>
          <a:endParaRPr lang="en-US"/>
        </a:p>
      </dgm:t>
    </dgm:pt>
    <dgm:pt modelId="{56C9492B-66B6-4894-A7FC-8DC13C92823C}" type="pres">
      <dgm:prSet presAssocID="{595F01E6-E210-444A-89E5-73ABC8CB04FF}" presName="vert0" presStyleCnt="0">
        <dgm:presLayoutVars>
          <dgm:dir/>
          <dgm:animOne val="branch"/>
          <dgm:animLvl val="lvl"/>
        </dgm:presLayoutVars>
      </dgm:prSet>
      <dgm:spPr/>
    </dgm:pt>
    <dgm:pt modelId="{F08A2869-88EF-4CF5-95FD-E7D40DD343FA}" type="pres">
      <dgm:prSet presAssocID="{FF5B7362-F461-4F05-A774-CE21EF921A59}" presName="thickLine" presStyleLbl="alignNode1" presStyleIdx="0" presStyleCnt="2"/>
      <dgm:spPr/>
    </dgm:pt>
    <dgm:pt modelId="{AF8DC28D-88D1-4A33-B9DA-FB05BD1E9A77}" type="pres">
      <dgm:prSet presAssocID="{FF5B7362-F461-4F05-A774-CE21EF921A59}" presName="horz1" presStyleCnt="0"/>
      <dgm:spPr/>
    </dgm:pt>
    <dgm:pt modelId="{59B1D3BE-E90A-41EE-B253-38B02C97F359}" type="pres">
      <dgm:prSet presAssocID="{FF5B7362-F461-4F05-A774-CE21EF921A59}" presName="tx1" presStyleLbl="revTx" presStyleIdx="0" presStyleCnt="2"/>
      <dgm:spPr/>
    </dgm:pt>
    <dgm:pt modelId="{D7D51E47-3F64-4AD6-AAC9-33209174B661}" type="pres">
      <dgm:prSet presAssocID="{FF5B7362-F461-4F05-A774-CE21EF921A59}" presName="vert1" presStyleCnt="0"/>
      <dgm:spPr/>
    </dgm:pt>
    <dgm:pt modelId="{16F0EBF2-A387-46C6-B01F-067F77F5C7C9}" type="pres">
      <dgm:prSet presAssocID="{5A36A4EB-EE3F-4645-94F7-46E4F43B93F8}" presName="thickLine" presStyleLbl="alignNode1" presStyleIdx="1" presStyleCnt="2"/>
      <dgm:spPr/>
    </dgm:pt>
    <dgm:pt modelId="{B56F3FF0-EF50-4497-97FC-27842D3ADC90}" type="pres">
      <dgm:prSet presAssocID="{5A36A4EB-EE3F-4645-94F7-46E4F43B93F8}" presName="horz1" presStyleCnt="0"/>
      <dgm:spPr/>
    </dgm:pt>
    <dgm:pt modelId="{85B28E13-361F-43CA-8EDC-C4025D175464}" type="pres">
      <dgm:prSet presAssocID="{5A36A4EB-EE3F-4645-94F7-46E4F43B93F8}" presName="tx1" presStyleLbl="revTx" presStyleIdx="1" presStyleCnt="2"/>
      <dgm:spPr/>
    </dgm:pt>
    <dgm:pt modelId="{48AF964E-51F1-4B60-97DC-3959AC90DF9C}" type="pres">
      <dgm:prSet presAssocID="{5A36A4EB-EE3F-4645-94F7-46E4F43B93F8}" presName="vert1" presStyleCnt="0"/>
      <dgm:spPr/>
    </dgm:pt>
  </dgm:ptLst>
  <dgm:cxnLst>
    <dgm:cxn modelId="{D966491E-6775-4422-A1DD-D5B4BADE9182}" srcId="{595F01E6-E210-444A-89E5-73ABC8CB04FF}" destId="{FF5B7362-F461-4F05-A774-CE21EF921A59}" srcOrd="0" destOrd="0" parTransId="{0A793A07-1920-4903-A635-1F8E585D1C84}" sibTransId="{F57E7F80-2E0B-4D69-AC2E-85A2E84D880B}"/>
    <dgm:cxn modelId="{14BD6067-0EAF-4E81-9B39-44121FBCCD5C}" type="presOf" srcId="{FF5B7362-F461-4F05-A774-CE21EF921A59}" destId="{59B1D3BE-E90A-41EE-B253-38B02C97F359}" srcOrd="0" destOrd="0" presId="urn:microsoft.com/office/officeart/2008/layout/LinedList"/>
    <dgm:cxn modelId="{26612E55-59CF-4F2E-9627-A67C282A51BE}" type="presOf" srcId="{5A36A4EB-EE3F-4645-94F7-46E4F43B93F8}" destId="{85B28E13-361F-43CA-8EDC-C4025D175464}" srcOrd="0" destOrd="0" presId="urn:microsoft.com/office/officeart/2008/layout/LinedList"/>
    <dgm:cxn modelId="{D3CDB6A2-27FD-42C1-8835-F6A27EB12C23}" srcId="{595F01E6-E210-444A-89E5-73ABC8CB04FF}" destId="{5A36A4EB-EE3F-4645-94F7-46E4F43B93F8}" srcOrd="1" destOrd="0" parTransId="{E64C75E7-64A2-4E01-8A96-D650594F5D47}" sibTransId="{CAB6C925-0908-4B15-A63B-C7176A64869B}"/>
    <dgm:cxn modelId="{C29E24F6-FDEC-426E-B729-A46055E61720}" type="presOf" srcId="{595F01E6-E210-444A-89E5-73ABC8CB04FF}" destId="{56C9492B-66B6-4894-A7FC-8DC13C92823C}" srcOrd="0" destOrd="0" presId="urn:microsoft.com/office/officeart/2008/layout/LinedList"/>
    <dgm:cxn modelId="{6ECD406A-08EA-43D9-A243-D6D1FC47FDFB}" type="presParOf" srcId="{56C9492B-66B6-4894-A7FC-8DC13C92823C}" destId="{F08A2869-88EF-4CF5-95FD-E7D40DD343FA}" srcOrd="0" destOrd="0" presId="urn:microsoft.com/office/officeart/2008/layout/LinedList"/>
    <dgm:cxn modelId="{B0150F33-E3D8-42E8-AC8C-0EF6BF183F90}" type="presParOf" srcId="{56C9492B-66B6-4894-A7FC-8DC13C92823C}" destId="{AF8DC28D-88D1-4A33-B9DA-FB05BD1E9A77}" srcOrd="1" destOrd="0" presId="urn:microsoft.com/office/officeart/2008/layout/LinedList"/>
    <dgm:cxn modelId="{F840825F-3A3F-4C84-B764-F437ED3400CC}" type="presParOf" srcId="{AF8DC28D-88D1-4A33-B9DA-FB05BD1E9A77}" destId="{59B1D3BE-E90A-41EE-B253-38B02C97F359}" srcOrd="0" destOrd="0" presId="urn:microsoft.com/office/officeart/2008/layout/LinedList"/>
    <dgm:cxn modelId="{CC6EECB6-4896-4D7C-B36C-BF87B8367063}" type="presParOf" srcId="{AF8DC28D-88D1-4A33-B9DA-FB05BD1E9A77}" destId="{D7D51E47-3F64-4AD6-AAC9-33209174B661}" srcOrd="1" destOrd="0" presId="urn:microsoft.com/office/officeart/2008/layout/LinedList"/>
    <dgm:cxn modelId="{AFA47DD9-D019-40A4-8EDE-36AA8B07E843}" type="presParOf" srcId="{56C9492B-66B6-4894-A7FC-8DC13C92823C}" destId="{16F0EBF2-A387-46C6-B01F-067F77F5C7C9}" srcOrd="2" destOrd="0" presId="urn:microsoft.com/office/officeart/2008/layout/LinedList"/>
    <dgm:cxn modelId="{E8346F79-0D33-45B3-9796-1E813BFFABC7}" type="presParOf" srcId="{56C9492B-66B6-4894-A7FC-8DC13C92823C}" destId="{B56F3FF0-EF50-4497-97FC-27842D3ADC90}" srcOrd="3" destOrd="0" presId="urn:microsoft.com/office/officeart/2008/layout/LinedList"/>
    <dgm:cxn modelId="{07A8C1E8-0811-4D73-9E35-3FD1957C58FF}" type="presParOf" srcId="{B56F3FF0-EF50-4497-97FC-27842D3ADC90}" destId="{85B28E13-361F-43CA-8EDC-C4025D175464}" srcOrd="0" destOrd="0" presId="urn:microsoft.com/office/officeart/2008/layout/LinedList"/>
    <dgm:cxn modelId="{CD6EA465-0396-4855-AF4A-A1388877A34B}" type="presParOf" srcId="{B56F3FF0-EF50-4497-97FC-27842D3ADC90}" destId="{48AF964E-51F1-4B60-97DC-3959AC90DF9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31D345E-26BF-4B8B-90E5-EA1C8F2F3B7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1104EB1-4AC5-4851-8C29-356938EDBDAF}">
      <dgm:prSet/>
      <dgm:spPr/>
      <dgm:t>
        <a:bodyPr/>
        <a:lstStyle/>
        <a:p>
          <a:pPr rtl="0"/>
          <a:r>
            <a:rPr lang="en-US" dirty="0"/>
            <a:t>Potential nutrient indicators should initially be considered as a range of values for Class I and Class II waters.</a:t>
          </a:r>
          <a:endParaRPr lang="en-TT" dirty="0"/>
        </a:p>
      </dgm:t>
    </dgm:pt>
    <dgm:pt modelId="{3C9C7D85-C843-4176-BACC-EED64F1BBBFE}" type="parTrans" cxnId="{A89E9A2E-8157-49BC-998F-F182690FB5F7}">
      <dgm:prSet/>
      <dgm:spPr/>
      <dgm:t>
        <a:bodyPr/>
        <a:lstStyle/>
        <a:p>
          <a:endParaRPr lang="en-US"/>
        </a:p>
      </dgm:t>
    </dgm:pt>
    <dgm:pt modelId="{BB35160C-CDE9-4EA1-8F7E-73A965900660}" type="sibTrans" cxnId="{A89E9A2E-8157-49BC-998F-F182690FB5F7}">
      <dgm:prSet/>
      <dgm:spPr/>
      <dgm:t>
        <a:bodyPr/>
        <a:lstStyle/>
        <a:p>
          <a:endParaRPr lang="en-US"/>
        </a:p>
      </dgm:t>
    </dgm:pt>
    <dgm:pt modelId="{772E6C9C-A0EC-47A7-9E49-48668968D76A}">
      <dgm:prSet/>
      <dgm:spPr/>
      <dgm:t>
        <a:bodyPr/>
        <a:lstStyle/>
        <a:p>
          <a:pPr rtl="0"/>
          <a:r>
            <a:rPr lang="en-US" dirty="0"/>
            <a:t>Ranges are intended to be in alignment with each water classification as per the LBS Protocol i.e. stricter limits are proposed for Class I which is in alignment with the protection of sensitive ecosystems and water uses within this classification. </a:t>
          </a:r>
          <a:endParaRPr lang="en-TT" dirty="0"/>
        </a:p>
      </dgm:t>
    </dgm:pt>
    <dgm:pt modelId="{312E77A9-CD58-4B99-83B3-297A054A73C4}" type="parTrans" cxnId="{92EE9198-279F-4356-851B-D9964A5F9451}">
      <dgm:prSet/>
      <dgm:spPr/>
      <dgm:t>
        <a:bodyPr/>
        <a:lstStyle/>
        <a:p>
          <a:endParaRPr lang="en-US"/>
        </a:p>
      </dgm:t>
    </dgm:pt>
    <dgm:pt modelId="{BD3916C8-BE97-4F68-BC6D-53830CDB185A}" type="sibTrans" cxnId="{92EE9198-279F-4356-851B-D9964A5F9451}">
      <dgm:prSet/>
      <dgm:spPr/>
      <dgm:t>
        <a:bodyPr/>
        <a:lstStyle/>
        <a:p>
          <a:endParaRPr lang="en-US"/>
        </a:p>
      </dgm:t>
    </dgm:pt>
    <dgm:pt modelId="{9F00E50B-2FB1-4576-9E1C-1B34F0134CE5}">
      <dgm:prSet/>
      <dgm:spPr/>
      <dgm:t>
        <a:bodyPr/>
        <a:lstStyle/>
        <a:p>
          <a:pPr rtl="0"/>
          <a:r>
            <a:rPr lang="en-US" dirty="0"/>
            <a:t>The main objective of this recommendation is for these values to serve as a guideline for contracting parties in the WCR.</a:t>
          </a:r>
          <a:endParaRPr lang="en-TT" dirty="0"/>
        </a:p>
      </dgm:t>
    </dgm:pt>
    <dgm:pt modelId="{10AA9BD0-910F-4644-82AB-2DAABD57E8B8}" type="parTrans" cxnId="{C4BC352B-49C4-4F22-9C2A-B6D9A217673C}">
      <dgm:prSet/>
      <dgm:spPr/>
      <dgm:t>
        <a:bodyPr/>
        <a:lstStyle/>
        <a:p>
          <a:endParaRPr lang="en-US"/>
        </a:p>
      </dgm:t>
    </dgm:pt>
    <dgm:pt modelId="{8711BB8E-2B36-4DA9-BA3D-AC1E24F38864}" type="sibTrans" cxnId="{C4BC352B-49C4-4F22-9C2A-B6D9A217673C}">
      <dgm:prSet/>
      <dgm:spPr/>
      <dgm:t>
        <a:bodyPr/>
        <a:lstStyle/>
        <a:p>
          <a:endParaRPr lang="en-US"/>
        </a:p>
      </dgm:t>
    </dgm:pt>
    <dgm:pt modelId="{36045864-8322-4838-81AC-84D8227AB4B8}">
      <dgm:prSet/>
      <dgm:spPr/>
      <dgm:t>
        <a:bodyPr/>
        <a:lstStyle/>
        <a:p>
          <a:pPr rtl="0"/>
          <a:r>
            <a:rPr lang="en-US" dirty="0"/>
            <a:t>With reference to the proposed ranges, contracting parties may choose to adopt limits that are within the range or even have stricter limits.</a:t>
          </a:r>
          <a:endParaRPr lang="en-TT" dirty="0"/>
        </a:p>
      </dgm:t>
    </dgm:pt>
    <dgm:pt modelId="{628DA4E0-1448-4199-B148-8470C1DB2C4D}" type="parTrans" cxnId="{A0D88F3F-2A85-419B-963D-324A38F33939}">
      <dgm:prSet/>
      <dgm:spPr/>
      <dgm:t>
        <a:bodyPr/>
        <a:lstStyle/>
        <a:p>
          <a:endParaRPr lang="en-US"/>
        </a:p>
      </dgm:t>
    </dgm:pt>
    <dgm:pt modelId="{39112D6A-A53E-4784-84A0-8527106F876D}" type="sibTrans" cxnId="{A0D88F3F-2A85-419B-963D-324A38F33939}">
      <dgm:prSet/>
      <dgm:spPr/>
      <dgm:t>
        <a:bodyPr/>
        <a:lstStyle/>
        <a:p>
          <a:endParaRPr lang="en-US"/>
        </a:p>
      </dgm:t>
    </dgm:pt>
    <dgm:pt modelId="{50E23D85-F177-436B-B808-3920AE838184}" type="pres">
      <dgm:prSet presAssocID="{A31D345E-26BF-4B8B-90E5-EA1C8F2F3B7B}" presName="vert0" presStyleCnt="0">
        <dgm:presLayoutVars>
          <dgm:dir/>
          <dgm:animOne val="branch"/>
          <dgm:animLvl val="lvl"/>
        </dgm:presLayoutVars>
      </dgm:prSet>
      <dgm:spPr/>
    </dgm:pt>
    <dgm:pt modelId="{DDBDD3C4-AA42-4589-818E-2AE3470BF9A4}" type="pres">
      <dgm:prSet presAssocID="{C1104EB1-4AC5-4851-8C29-356938EDBDAF}" presName="thickLine" presStyleLbl="alignNode1" presStyleIdx="0" presStyleCnt="4"/>
      <dgm:spPr/>
    </dgm:pt>
    <dgm:pt modelId="{8E1185A8-3373-4360-9D3D-20EECA9C64D1}" type="pres">
      <dgm:prSet presAssocID="{C1104EB1-4AC5-4851-8C29-356938EDBDAF}" presName="horz1" presStyleCnt="0"/>
      <dgm:spPr/>
    </dgm:pt>
    <dgm:pt modelId="{D2D30941-19E5-4EA1-BBA3-57067F2BE541}" type="pres">
      <dgm:prSet presAssocID="{C1104EB1-4AC5-4851-8C29-356938EDBDAF}" presName="tx1" presStyleLbl="revTx" presStyleIdx="0" presStyleCnt="4"/>
      <dgm:spPr/>
    </dgm:pt>
    <dgm:pt modelId="{1EEB1042-DAA9-4C30-8466-AFAFB36466F8}" type="pres">
      <dgm:prSet presAssocID="{C1104EB1-4AC5-4851-8C29-356938EDBDAF}" presName="vert1" presStyleCnt="0"/>
      <dgm:spPr/>
    </dgm:pt>
    <dgm:pt modelId="{53AE179B-E512-4BA4-93FD-BFF61A5E6F07}" type="pres">
      <dgm:prSet presAssocID="{772E6C9C-A0EC-47A7-9E49-48668968D76A}" presName="thickLine" presStyleLbl="alignNode1" presStyleIdx="1" presStyleCnt="4"/>
      <dgm:spPr/>
    </dgm:pt>
    <dgm:pt modelId="{2AD73DB4-4874-432F-9242-A77F4E84D73C}" type="pres">
      <dgm:prSet presAssocID="{772E6C9C-A0EC-47A7-9E49-48668968D76A}" presName="horz1" presStyleCnt="0"/>
      <dgm:spPr/>
    </dgm:pt>
    <dgm:pt modelId="{ED09C285-A0CC-45DC-ABAA-66CAE76EF0F3}" type="pres">
      <dgm:prSet presAssocID="{772E6C9C-A0EC-47A7-9E49-48668968D76A}" presName="tx1" presStyleLbl="revTx" presStyleIdx="1" presStyleCnt="4"/>
      <dgm:spPr/>
    </dgm:pt>
    <dgm:pt modelId="{D74C141B-7643-4D56-A403-C014169E19FC}" type="pres">
      <dgm:prSet presAssocID="{772E6C9C-A0EC-47A7-9E49-48668968D76A}" presName="vert1" presStyleCnt="0"/>
      <dgm:spPr/>
    </dgm:pt>
    <dgm:pt modelId="{F678F7C7-3304-4EFE-BF23-28D3B807DA77}" type="pres">
      <dgm:prSet presAssocID="{9F00E50B-2FB1-4576-9E1C-1B34F0134CE5}" presName="thickLine" presStyleLbl="alignNode1" presStyleIdx="2" presStyleCnt="4"/>
      <dgm:spPr/>
    </dgm:pt>
    <dgm:pt modelId="{4DDB3043-A17B-4D55-AD62-FF6A8BCCE328}" type="pres">
      <dgm:prSet presAssocID="{9F00E50B-2FB1-4576-9E1C-1B34F0134CE5}" presName="horz1" presStyleCnt="0"/>
      <dgm:spPr/>
    </dgm:pt>
    <dgm:pt modelId="{40BB8276-1485-4B5D-A122-4B5516DA8FFE}" type="pres">
      <dgm:prSet presAssocID="{9F00E50B-2FB1-4576-9E1C-1B34F0134CE5}" presName="tx1" presStyleLbl="revTx" presStyleIdx="2" presStyleCnt="4"/>
      <dgm:spPr/>
    </dgm:pt>
    <dgm:pt modelId="{7C16A7A7-FA28-453B-9DB8-A1F4CE8A9EBE}" type="pres">
      <dgm:prSet presAssocID="{9F00E50B-2FB1-4576-9E1C-1B34F0134CE5}" presName="vert1" presStyleCnt="0"/>
      <dgm:spPr/>
    </dgm:pt>
    <dgm:pt modelId="{52739490-83DF-49BD-A9B3-0B091D709851}" type="pres">
      <dgm:prSet presAssocID="{36045864-8322-4838-81AC-84D8227AB4B8}" presName="thickLine" presStyleLbl="alignNode1" presStyleIdx="3" presStyleCnt="4"/>
      <dgm:spPr/>
    </dgm:pt>
    <dgm:pt modelId="{B7028166-377A-4CE0-A26C-229E5FB68416}" type="pres">
      <dgm:prSet presAssocID="{36045864-8322-4838-81AC-84D8227AB4B8}" presName="horz1" presStyleCnt="0"/>
      <dgm:spPr/>
    </dgm:pt>
    <dgm:pt modelId="{C6A60370-8C42-4B94-A3FA-28EE32B66A79}" type="pres">
      <dgm:prSet presAssocID="{36045864-8322-4838-81AC-84D8227AB4B8}" presName="tx1" presStyleLbl="revTx" presStyleIdx="3" presStyleCnt="4"/>
      <dgm:spPr/>
    </dgm:pt>
    <dgm:pt modelId="{5F326C03-C17D-4FB9-ABBE-4B6E57CCD519}" type="pres">
      <dgm:prSet presAssocID="{36045864-8322-4838-81AC-84D8227AB4B8}" presName="vert1" presStyleCnt="0"/>
      <dgm:spPr/>
    </dgm:pt>
  </dgm:ptLst>
  <dgm:cxnLst>
    <dgm:cxn modelId="{C4BC352B-49C4-4F22-9C2A-B6D9A217673C}" srcId="{A31D345E-26BF-4B8B-90E5-EA1C8F2F3B7B}" destId="{9F00E50B-2FB1-4576-9E1C-1B34F0134CE5}" srcOrd="2" destOrd="0" parTransId="{10AA9BD0-910F-4644-82AB-2DAABD57E8B8}" sibTransId="{8711BB8E-2B36-4DA9-BA3D-AC1E24F38864}"/>
    <dgm:cxn modelId="{A89E9A2E-8157-49BC-998F-F182690FB5F7}" srcId="{A31D345E-26BF-4B8B-90E5-EA1C8F2F3B7B}" destId="{C1104EB1-4AC5-4851-8C29-356938EDBDAF}" srcOrd="0" destOrd="0" parTransId="{3C9C7D85-C843-4176-BACC-EED64F1BBBFE}" sibTransId="{BB35160C-CDE9-4EA1-8F7E-73A965900660}"/>
    <dgm:cxn modelId="{A0D88F3F-2A85-419B-963D-324A38F33939}" srcId="{A31D345E-26BF-4B8B-90E5-EA1C8F2F3B7B}" destId="{36045864-8322-4838-81AC-84D8227AB4B8}" srcOrd="3" destOrd="0" parTransId="{628DA4E0-1448-4199-B148-8470C1DB2C4D}" sibTransId="{39112D6A-A53E-4784-84A0-8527106F876D}"/>
    <dgm:cxn modelId="{CC404544-7698-4920-8358-3B7959B34B1E}" type="presOf" srcId="{A31D345E-26BF-4B8B-90E5-EA1C8F2F3B7B}" destId="{50E23D85-F177-436B-B808-3920AE838184}" srcOrd="0" destOrd="0" presId="urn:microsoft.com/office/officeart/2008/layout/LinedList"/>
    <dgm:cxn modelId="{5A06CF4F-91D4-47B5-83E0-567FA89C5F2B}" type="presOf" srcId="{772E6C9C-A0EC-47A7-9E49-48668968D76A}" destId="{ED09C285-A0CC-45DC-ABAA-66CAE76EF0F3}" srcOrd="0" destOrd="0" presId="urn:microsoft.com/office/officeart/2008/layout/LinedList"/>
    <dgm:cxn modelId="{6646D475-2026-4A8D-8D76-C0DE1A6899CC}" type="presOf" srcId="{C1104EB1-4AC5-4851-8C29-356938EDBDAF}" destId="{D2D30941-19E5-4EA1-BBA3-57067F2BE541}" srcOrd="0" destOrd="0" presId="urn:microsoft.com/office/officeart/2008/layout/LinedList"/>
    <dgm:cxn modelId="{E5EDB58A-316C-4555-B0B6-8C7AEFC0138D}" type="presOf" srcId="{9F00E50B-2FB1-4576-9E1C-1B34F0134CE5}" destId="{40BB8276-1485-4B5D-A122-4B5516DA8FFE}" srcOrd="0" destOrd="0" presId="urn:microsoft.com/office/officeart/2008/layout/LinedList"/>
    <dgm:cxn modelId="{92EE9198-279F-4356-851B-D9964A5F9451}" srcId="{A31D345E-26BF-4B8B-90E5-EA1C8F2F3B7B}" destId="{772E6C9C-A0EC-47A7-9E49-48668968D76A}" srcOrd="1" destOrd="0" parTransId="{312E77A9-CD58-4B99-83B3-297A054A73C4}" sibTransId="{BD3916C8-BE97-4F68-BC6D-53830CDB185A}"/>
    <dgm:cxn modelId="{619CD0E9-3079-47B2-95DD-EDEEBDDC1BE4}" type="presOf" srcId="{36045864-8322-4838-81AC-84D8227AB4B8}" destId="{C6A60370-8C42-4B94-A3FA-28EE32B66A79}" srcOrd="0" destOrd="0" presId="urn:microsoft.com/office/officeart/2008/layout/LinedList"/>
    <dgm:cxn modelId="{9240D6F6-0ECA-41CA-938D-2D24BBD6BEC3}" type="presParOf" srcId="{50E23D85-F177-436B-B808-3920AE838184}" destId="{DDBDD3C4-AA42-4589-818E-2AE3470BF9A4}" srcOrd="0" destOrd="0" presId="urn:microsoft.com/office/officeart/2008/layout/LinedList"/>
    <dgm:cxn modelId="{7561E290-A070-4BED-A380-701A49625520}" type="presParOf" srcId="{50E23D85-F177-436B-B808-3920AE838184}" destId="{8E1185A8-3373-4360-9D3D-20EECA9C64D1}" srcOrd="1" destOrd="0" presId="urn:microsoft.com/office/officeart/2008/layout/LinedList"/>
    <dgm:cxn modelId="{F1114B19-B05C-4486-930B-8E2C062DD0A5}" type="presParOf" srcId="{8E1185A8-3373-4360-9D3D-20EECA9C64D1}" destId="{D2D30941-19E5-4EA1-BBA3-57067F2BE541}" srcOrd="0" destOrd="0" presId="urn:microsoft.com/office/officeart/2008/layout/LinedList"/>
    <dgm:cxn modelId="{36372ABC-BC43-4612-B507-B630174972F6}" type="presParOf" srcId="{8E1185A8-3373-4360-9D3D-20EECA9C64D1}" destId="{1EEB1042-DAA9-4C30-8466-AFAFB36466F8}" srcOrd="1" destOrd="0" presId="urn:microsoft.com/office/officeart/2008/layout/LinedList"/>
    <dgm:cxn modelId="{57926F9B-014B-455F-9866-41063116CA97}" type="presParOf" srcId="{50E23D85-F177-436B-B808-3920AE838184}" destId="{53AE179B-E512-4BA4-93FD-BFF61A5E6F07}" srcOrd="2" destOrd="0" presId="urn:microsoft.com/office/officeart/2008/layout/LinedList"/>
    <dgm:cxn modelId="{ED6EB68B-7BC6-48CA-BEA7-258014EF0542}" type="presParOf" srcId="{50E23D85-F177-436B-B808-3920AE838184}" destId="{2AD73DB4-4874-432F-9242-A77F4E84D73C}" srcOrd="3" destOrd="0" presId="urn:microsoft.com/office/officeart/2008/layout/LinedList"/>
    <dgm:cxn modelId="{7BCC9734-CC75-423A-B1AE-2B992E60CC40}" type="presParOf" srcId="{2AD73DB4-4874-432F-9242-A77F4E84D73C}" destId="{ED09C285-A0CC-45DC-ABAA-66CAE76EF0F3}" srcOrd="0" destOrd="0" presId="urn:microsoft.com/office/officeart/2008/layout/LinedList"/>
    <dgm:cxn modelId="{EA6615C1-2741-4FDE-8C7B-EBD57D2984AE}" type="presParOf" srcId="{2AD73DB4-4874-432F-9242-A77F4E84D73C}" destId="{D74C141B-7643-4D56-A403-C014169E19FC}" srcOrd="1" destOrd="0" presId="urn:microsoft.com/office/officeart/2008/layout/LinedList"/>
    <dgm:cxn modelId="{049217C0-F85D-456D-8115-2FB864AB2160}" type="presParOf" srcId="{50E23D85-F177-436B-B808-3920AE838184}" destId="{F678F7C7-3304-4EFE-BF23-28D3B807DA77}" srcOrd="4" destOrd="0" presId="urn:microsoft.com/office/officeart/2008/layout/LinedList"/>
    <dgm:cxn modelId="{897441BA-09C4-42F2-9CF0-BAFBFC89866D}" type="presParOf" srcId="{50E23D85-F177-436B-B808-3920AE838184}" destId="{4DDB3043-A17B-4D55-AD62-FF6A8BCCE328}" srcOrd="5" destOrd="0" presId="urn:microsoft.com/office/officeart/2008/layout/LinedList"/>
    <dgm:cxn modelId="{671D5BBE-844A-4B5F-AD86-764C42FF7274}" type="presParOf" srcId="{4DDB3043-A17B-4D55-AD62-FF6A8BCCE328}" destId="{40BB8276-1485-4B5D-A122-4B5516DA8FFE}" srcOrd="0" destOrd="0" presId="urn:microsoft.com/office/officeart/2008/layout/LinedList"/>
    <dgm:cxn modelId="{61B57424-2A8C-40BD-8D5B-314AC754CC9E}" type="presParOf" srcId="{4DDB3043-A17B-4D55-AD62-FF6A8BCCE328}" destId="{7C16A7A7-FA28-453B-9DB8-A1F4CE8A9EBE}" srcOrd="1" destOrd="0" presId="urn:microsoft.com/office/officeart/2008/layout/LinedList"/>
    <dgm:cxn modelId="{FC533A1C-35CE-411E-A3C3-35384769C796}" type="presParOf" srcId="{50E23D85-F177-436B-B808-3920AE838184}" destId="{52739490-83DF-49BD-A9B3-0B091D709851}" srcOrd="6" destOrd="0" presId="urn:microsoft.com/office/officeart/2008/layout/LinedList"/>
    <dgm:cxn modelId="{E0061C5D-845A-4782-830C-5F005CF4346D}" type="presParOf" srcId="{50E23D85-F177-436B-B808-3920AE838184}" destId="{B7028166-377A-4CE0-A26C-229E5FB68416}" srcOrd="7" destOrd="0" presId="urn:microsoft.com/office/officeart/2008/layout/LinedList"/>
    <dgm:cxn modelId="{762FE8C4-C3C1-4059-9C28-B82EF20E6644}" type="presParOf" srcId="{B7028166-377A-4CE0-A26C-229E5FB68416}" destId="{C6A60370-8C42-4B94-A3FA-28EE32B66A79}" srcOrd="0" destOrd="0" presId="urn:microsoft.com/office/officeart/2008/layout/LinedList"/>
    <dgm:cxn modelId="{31613BA1-05DF-4586-8E8F-672A7C27EC5E}" type="presParOf" srcId="{B7028166-377A-4CE0-A26C-229E5FB68416}" destId="{5F326C03-C17D-4FB9-ABBE-4B6E57CCD51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AB12A-B365-4C24-A5ED-AB386C6CD63C}">
      <dsp:nvSpPr>
        <dsp:cNvPr id="0" name=""/>
        <dsp:cNvSpPr/>
      </dsp:nvSpPr>
      <dsp:spPr>
        <a:xfrm>
          <a:off x="0" y="120946"/>
          <a:ext cx="4184035" cy="327600"/>
        </a:xfrm>
        <a:prstGeom prst="round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TT" sz="1400" kern="1200"/>
            <a:t>Antigua and Barbuda </a:t>
          </a:r>
        </a:p>
      </dsp:txBody>
      <dsp:txXfrm>
        <a:off x="15992" y="136938"/>
        <a:ext cx="4152051" cy="295616"/>
      </dsp:txXfrm>
    </dsp:sp>
    <dsp:sp modelId="{787385E8-CD41-4A8D-9F25-141FA6146C4F}">
      <dsp:nvSpPr>
        <dsp:cNvPr id="0" name=""/>
        <dsp:cNvSpPr/>
      </dsp:nvSpPr>
      <dsp:spPr>
        <a:xfrm>
          <a:off x="0" y="488866"/>
          <a:ext cx="4184035" cy="327600"/>
        </a:xfrm>
        <a:prstGeom prst="round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TT" sz="1400" kern="1200"/>
            <a:t>The Bahamas</a:t>
          </a:r>
        </a:p>
      </dsp:txBody>
      <dsp:txXfrm>
        <a:off x="15992" y="504858"/>
        <a:ext cx="4152051" cy="295616"/>
      </dsp:txXfrm>
    </dsp:sp>
    <dsp:sp modelId="{6A263B72-9125-4C19-9488-5803C589A3DC}">
      <dsp:nvSpPr>
        <dsp:cNvPr id="0" name=""/>
        <dsp:cNvSpPr/>
      </dsp:nvSpPr>
      <dsp:spPr>
        <a:xfrm>
          <a:off x="0" y="856786"/>
          <a:ext cx="4184035" cy="327600"/>
        </a:xfrm>
        <a:prstGeom prst="round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TT" sz="1400" kern="1200"/>
            <a:t>Barbados</a:t>
          </a:r>
        </a:p>
      </dsp:txBody>
      <dsp:txXfrm>
        <a:off x="15992" y="872778"/>
        <a:ext cx="4152051" cy="295616"/>
      </dsp:txXfrm>
    </dsp:sp>
    <dsp:sp modelId="{E7A95023-59F1-4C30-AD02-2B3D5CD2C979}">
      <dsp:nvSpPr>
        <dsp:cNvPr id="0" name=""/>
        <dsp:cNvSpPr/>
      </dsp:nvSpPr>
      <dsp:spPr>
        <a:xfrm>
          <a:off x="0" y="1224706"/>
          <a:ext cx="4184035" cy="327600"/>
        </a:xfrm>
        <a:prstGeom prst="round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TT" sz="1400" kern="1200"/>
            <a:t>Belize</a:t>
          </a:r>
        </a:p>
      </dsp:txBody>
      <dsp:txXfrm>
        <a:off x="15992" y="1240698"/>
        <a:ext cx="4152051" cy="295616"/>
      </dsp:txXfrm>
    </dsp:sp>
    <dsp:sp modelId="{00739920-8BCA-48F4-A637-FDD45D8A2016}">
      <dsp:nvSpPr>
        <dsp:cNvPr id="0" name=""/>
        <dsp:cNvSpPr/>
      </dsp:nvSpPr>
      <dsp:spPr>
        <a:xfrm>
          <a:off x="0" y="1592626"/>
          <a:ext cx="4184035" cy="327600"/>
        </a:xfrm>
        <a:prstGeom prst="round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TT" sz="1400" kern="1200"/>
            <a:t>Grenada</a:t>
          </a:r>
        </a:p>
      </dsp:txBody>
      <dsp:txXfrm>
        <a:off x="15992" y="1608618"/>
        <a:ext cx="4152051" cy="295616"/>
      </dsp:txXfrm>
    </dsp:sp>
    <dsp:sp modelId="{C91A11AD-E950-4EBD-88C6-8379512814C1}">
      <dsp:nvSpPr>
        <dsp:cNvPr id="0" name=""/>
        <dsp:cNvSpPr/>
      </dsp:nvSpPr>
      <dsp:spPr>
        <a:xfrm>
          <a:off x="0" y="1960546"/>
          <a:ext cx="4184035" cy="327600"/>
        </a:xfrm>
        <a:prstGeom prst="round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TT" sz="1400" kern="1200"/>
            <a:t>Guyana </a:t>
          </a:r>
        </a:p>
      </dsp:txBody>
      <dsp:txXfrm>
        <a:off x="15992" y="1976538"/>
        <a:ext cx="4152051" cy="295616"/>
      </dsp:txXfrm>
    </dsp:sp>
    <dsp:sp modelId="{D2BDFE63-3D0D-4ACA-B2DF-FAF833821F52}">
      <dsp:nvSpPr>
        <dsp:cNvPr id="0" name=""/>
        <dsp:cNvSpPr/>
      </dsp:nvSpPr>
      <dsp:spPr>
        <a:xfrm>
          <a:off x="0" y="2328466"/>
          <a:ext cx="4184035" cy="327600"/>
        </a:xfrm>
        <a:prstGeom prst="round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TT" sz="1400" kern="1200"/>
            <a:t>Jamaica </a:t>
          </a:r>
        </a:p>
      </dsp:txBody>
      <dsp:txXfrm>
        <a:off x="15992" y="2344458"/>
        <a:ext cx="4152051" cy="295616"/>
      </dsp:txXfrm>
    </dsp:sp>
    <dsp:sp modelId="{56119883-3648-400A-9F8F-A674738790AB}">
      <dsp:nvSpPr>
        <dsp:cNvPr id="0" name=""/>
        <dsp:cNvSpPr/>
      </dsp:nvSpPr>
      <dsp:spPr>
        <a:xfrm>
          <a:off x="0" y="2696386"/>
          <a:ext cx="4184035" cy="327600"/>
        </a:xfrm>
        <a:prstGeom prst="round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TT" sz="1400" kern="1200"/>
            <a:t>Saint Lucia </a:t>
          </a:r>
        </a:p>
      </dsp:txBody>
      <dsp:txXfrm>
        <a:off x="15992" y="2712378"/>
        <a:ext cx="4152051" cy="295616"/>
      </dsp:txXfrm>
    </dsp:sp>
    <dsp:sp modelId="{3B2FF6E7-D497-49B3-A92A-F5FD71A21E29}">
      <dsp:nvSpPr>
        <dsp:cNvPr id="0" name=""/>
        <dsp:cNvSpPr/>
      </dsp:nvSpPr>
      <dsp:spPr>
        <a:xfrm>
          <a:off x="0" y="3064306"/>
          <a:ext cx="4184035" cy="327600"/>
        </a:xfrm>
        <a:prstGeom prst="round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TT" sz="1400" kern="1200"/>
            <a:t>Trinidad and Tobago </a:t>
          </a:r>
        </a:p>
      </dsp:txBody>
      <dsp:txXfrm>
        <a:off x="15992" y="3080298"/>
        <a:ext cx="4152051" cy="295616"/>
      </dsp:txXfrm>
    </dsp:sp>
    <dsp:sp modelId="{7B81AD5C-2F9D-4CC2-9922-585E17E7DA16}">
      <dsp:nvSpPr>
        <dsp:cNvPr id="0" name=""/>
        <dsp:cNvSpPr/>
      </dsp:nvSpPr>
      <dsp:spPr>
        <a:xfrm>
          <a:off x="0" y="3432226"/>
          <a:ext cx="4184035" cy="327600"/>
        </a:xfrm>
        <a:prstGeom prst="round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TT" sz="1400" kern="1200"/>
            <a:t>United States of America</a:t>
          </a:r>
        </a:p>
      </dsp:txBody>
      <dsp:txXfrm>
        <a:off x="15992" y="3448218"/>
        <a:ext cx="4152051" cy="2956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C63035-90D4-4291-B6C7-60AA944F0C53}">
      <dsp:nvSpPr>
        <dsp:cNvPr id="0" name=""/>
        <dsp:cNvSpPr/>
      </dsp:nvSpPr>
      <dsp:spPr>
        <a:xfrm>
          <a:off x="0" y="0"/>
          <a:ext cx="859666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6C4B3D-6448-43EB-A6C3-57257B66CCF5}">
      <dsp:nvSpPr>
        <dsp:cNvPr id="0" name=""/>
        <dsp:cNvSpPr/>
      </dsp:nvSpPr>
      <dsp:spPr>
        <a:xfrm>
          <a:off x="0" y="0"/>
          <a:ext cx="8596668" cy="1940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a:t>The differentiation of limitations for domestic wastewater and industrial effluent is required.</a:t>
          </a:r>
          <a:endParaRPr lang="en-TT" sz="2400" kern="1200"/>
        </a:p>
      </dsp:txBody>
      <dsp:txXfrm>
        <a:off x="0" y="0"/>
        <a:ext cx="8596668" cy="1940386"/>
      </dsp:txXfrm>
    </dsp:sp>
    <dsp:sp modelId="{F2E47AA8-6601-4A10-8C41-7DB7134AFD57}">
      <dsp:nvSpPr>
        <dsp:cNvPr id="0" name=""/>
        <dsp:cNvSpPr/>
      </dsp:nvSpPr>
      <dsp:spPr>
        <a:xfrm>
          <a:off x="0" y="1940386"/>
          <a:ext cx="859666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510008-4299-4C28-944D-EC87C383725C}">
      <dsp:nvSpPr>
        <dsp:cNvPr id="0" name=""/>
        <dsp:cNvSpPr/>
      </dsp:nvSpPr>
      <dsp:spPr>
        <a:xfrm>
          <a:off x="0" y="1940386"/>
          <a:ext cx="8596668" cy="1940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TT" sz="2400" kern="1200" dirty="0"/>
            <a:t>Future consideration should be given to introduction of discharge limits in the form of pollutant loads (flow x concentration) which better enables assessment of pollutant effect over time, increased ability to manage pollutant reduction through science-based decision making. </a:t>
          </a:r>
        </a:p>
      </dsp:txBody>
      <dsp:txXfrm>
        <a:off x="0" y="1940386"/>
        <a:ext cx="8596668" cy="19403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709D8-9032-44B3-B935-DF3B50FF1D8C}">
      <dsp:nvSpPr>
        <dsp:cNvPr id="0" name=""/>
        <dsp:cNvSpPr/>
      </dsp:nvSpPr>
      <dsp:spPr>
        <a:xfrm>
          <a:off x="0" y="623"/>
          <a:ext cx="11041811" cy="42458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TT" sz="2400" kern="1200" dirty="0"/>
            <a:t>Contracting Parties endorse the proposal to utilise total nitrogen (TN), total phosphorous (TP) and Total Kjeldahl nitrogen (TKN) as the nutrient parameters for the regional criteria/limits for domestic wastewater discharges in marine and coastal areas.</a:t>
          </a:r>
        </a:p>
        <a:p>
          <a:pPr marL="0" lvl="0" indent="0" algn="l" defTabSz="1066800" rtl="0">
            <a:lnSpc>
              <a:spcPct val="90000"/>
            </a:lnSpc>
            <a:spcBef>
              <a:spcPct val="0"/>
            </a:spcBef>
            <a:spcAft>
              <a:spcPct val="35000"/>
            </a:spcAft>
            <a:buNone/>
          </a:pPr>
          <a:endParaRPr lang="en-TT" sz="2400" kern="1200" dirty="0"/>
        </a:p>
        <a:p>
          <a:pPr marL="0" lvl="0" indent="0" algn="l" defTabSz="1066800" rtl="0">
            <a:lnSpc>
              <a:spcPct val="90000"/>
            </a:lnSpc>
            <a:spcBef>
              <a:spcPct val="0"/>
            </a:spcBef>
            <a:spcAft>
              <a:spcPct val="35000"/>
            </a:spcAft>
            <a:buNone/>
          </a:pPr>
          <a:r>
            <a:rPr lang="en-US" sz="2400" kern="1200" dirty="0"/>
            <a:t>Contracting Parties that have not yet done so consider differentiating standards for domestic wastewater and industrial effluent to facilitate the management of coastal and marine waters. Further, Contracting Parties are encouraged to consider developing separate standards for industrial effluents.</a:t>
          </a:r>
        </a:p>
        <a:p>
          <a:pPr marL="0" lvl="0" indent="0" algn="l" defTabSz="1066800" rtl="0">
            <a:lnSpc>
              <a:spcPct val="90000"/>
            </a:lnSpc>
            <a:spcBef>
              <a:spcPct val="0"/>
            </a:spcBef>
            <a:spcAft>
              <a:spcPct val="35000"/>
            </a:spcAft>
            <a:buNone/>
          </a:pPr>
          <a:endParaRPr lang="en-TT" sz="3200" kern="1200" dirty="0"/>
        </a:p>
      </dsp:txBody>
      <dsp:txXfrm>
        <a:off x="207264" y="207887"/>
        <a:ext cx="10627283" cy="3831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2D5B9-F7DB-4449-889F-6F415670A624}">
      <dsp:nvSpPr>
        <dsp:cNvPr id="0" name=""/>
        <dsp:cNvSpPr/>
      </dsp:nvSpPr>
      <dsp:spPr>
        <a:xfrm>
          <a:off x="0" y="120946"/>
          <a:ext cx="4184034" cy="327600"/>
        </a:xfrm>
        <a:prstGeom prst="round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s-ES" sz="1400" kern="1200"/>
            <a:t>Colombia </a:t>
          </a:r>
          <a:endParaRPr lang="en-TT" sz="1400" kern="1200"/>
        </a:p>
      </dsp:txBody>
      <dsp:txXfrm>
        <a:off x="15992" y="136938"/>
        <a:ext cx="4152050" cy="295616"/>
      </dsp:txXfrm>
    </dsp:sp>
    <dsp:sp modelId="{36D90798-0BAF-4EC2-8147-D81FADA4EC38}">
      <dsp:nvSpPr>
        <dsp:cNvPr id="0" name=""/>
        <dsp:cNvSpPr/>
      </dsp:nvSpPr>
      <dsp:spPr>
        <a:xfrm>
          <a:off x="0" y="488866"/>
          <a:ext cx="4184034" cy="327600"/>
        </a:xfrm>
        <a:prstGeom prst="round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s-ES" sz="1400" kern="1200"/>
            <a:t>Costa Rica </a:t>
          </a:r>
          <a:endParaRPr lang="en-TT" sz="1400" kern="1200"/>
        </a:p>
      </dsp:txBody>
      <dsp:txXfrm>
        <a:off x="15992" y="504858"/>
        <a:ext cx="4152050" cy="295616"/>
      </dsp:txXfrm>
    </dsp:sp>
    <dsp:sp modelId="{7934D629-CA8D-4630-9285-D7151DC57B38}">
      <dsp:nvSpPr>
        <dsp:cNvPr id="0" name=""/>
        <dsp:cNvSpPr/>
      </dsp:nvSpPr>
      <dsp:spPr>
        <a:xfrm>
          <a:off x="0" y="856786"/>
          <a:ext cx="4184034" cy="327600"/>
        </a:xfrm>
        <a:prstGeom prst="round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s-ES" sz="1400" kern="1200"/>
            <a:t>Cuba </a:t>
          </a:r>
          <a:endParaRPr lang="en-TT" sz="1400" kern="1200"/>
        </a:p>
      </dsp:txBody>
      <dsp:txXfrm>
        <a:off x="15992" y="872778"/>
        <a:ext cx="4152050" cy="295616"/>
      </dsp:txXfrm>
    </dsp:sp>
    <dsp:sp modelId="{4E52995A-FE6C-48AF-BE0E-94A3DA09A72A}">
      <dsp:nvSpPr>
        <dsp:cNvPr id="0" name=""/>
        <dsp:cNvSpPr/>
      </dsp:nvSpPr>
      <dsp:spPr>
        <a:xfrm>
          <a:off x="0" y="1224706"/>
          <a:ext cx="4184034" cy="327600"/>
        </a:xfrm>
        <a:prstGeom prst="round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s-ES" sz="1400" kern="1200"/>
            <a:t>Guatemala </a:t>
          </a:r>
          <a:endParaRPr lang="en-TT" sz="1400" kern="1200"/>
        </a:p>
      </dsp:txBody>
      <dsp:txXfrm>
        <a:off x="15992" y="1240698"/>
        <a:ext cx="4152050" cy="295616"/>
      </dsp:txXfrm>
    </dsp:sp>
    <dsp:sp modelId="{A647296E-A53E-4EBB-819E-A11752391836}">
      <dsp:nvSpPr>
        <dsp:cNvPr id="0" name=""/>
        <dsp:cNvSpPr/>
      </dsp:nvSpPr>
      <dsp:spPr>
        <a:xfrm>
          <a:off x="0" y="1592626"/>
          <a:ext cx="4184034" cy="327600"/>
        </a:xfrm>
        <a:prstGeom prst="round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s-ES" sz="1400" kern="1200"/>
            <a:t>Honduras</a:t>
          </a:r>
          <a:endParaRPr lang="en-TT" sz="1400" kern="1200"/>
        </a:p>
      </dsp:txBody>
      <dsp:txXfrm>
        <a:off x="15992" y="1608618"/>
        <a:ext cx="4152050" cy="295616"/>
      </dsp:txXfrm>
    </dsp:sp>
    <dsp:sp modelId="{D0720EF0-2F74-4ABB-883A-12D0C10BC000}">
      <dsp:nvSpPr>
        <dsp:cNvPr id="0" name=""/>
        <dsp:cNvSpPr/>
      </dsp:nvSpPr>
      <dsp:spPr>
        <a:xfrm>
          <a:off x="0" y="1960546"/>
          <a:ext cx="4184034" cy="327600"/>
        </a:xfrm>
        <a:prstGeom prst="round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TT" sz="1400" kern="1200"/>
            <a:t>Mexico</a:t>
          </a:r>
          <a:r>
            <a:rPr lang="es-ES" sz="1400" kern="1200"/>
            <a:t> </a:t>
          </a:r>
          <a:endParaRPr lang="en-TT" sz="1400" kern="1200"/>
        </a:p>
      </dsp:txBody>
      <dsp:txXfrm>
        <a:off x="15992" y="1976538"/>
        <a:ext cx="4152050" cy="295616"/>
      </dsp:txXfrm>
    </dsp:sp>
    <dsp:sp modelId="{CAECBD34-8CDB-406E-A704-2402E0BBB1EF}">
      <dsp:nvSpPr>
        <dsp:cNvPr id="0" name=""/>
        <dsp:cNvSpPr/>
      </dsp:nvSpPr>
      <dsp:spPr>
        <a:xfrm>
          <a:off x="0" y="2328466"/>
          <a:ext cx="4184034" cy="327600"/>
        </a:xfrm>
        <a:prstGeom prst="round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s-ES" sz="1400" kern="1200"/>
            <a:t>Nicaragua </a:t>
          </a:r>
          <a:endParaRPr lang="en-TT" sz="1400" kern="1200"/>
        </a:p>
      </dsp:txBody>
      <dsp:txXfrm>
        <a:off x="15992" y="2344458"/>
        <a:ext cx="4152050" cy="295616"/>
      </dsp:txXfrm>
    </dsp:sp>
    <dsp:sp modelId="{7633AE03-68AD-488B-9C75-8A8F3114D1D9}">
      <dsp:nvSpPr>
        <dsp:cNvPr id="0" name=""/>
        <dsp:cNvSpPr/>
      </dsp:nvSpPr>
      <dsp:spPr>
        <a:xfrm>
          <a:off x="0" y="2696386"/>
          <a:ext cx="4184034" cy="327600"/>
        </a:xfrm>
        <a:prstGeom prst="round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TT" sz="1400" kern="1200"/>
            <a:t>Dominican Republic </a:t>
          </a:r>
        </a:p>
      </dsp:txBody>
      <dsp:txXfrm>
        <a:off x="15992" y="2712378"/>
        <a:ext cx="4152050" cy="295616"/>
      </dsp:txXfrm>
    </dsp:sp>
    <dsp:sp modelId="{63123403-2CDF-48A0-A9B5-E1935867B237}">
      <dsp:nvSpPr>
        <dsp:cNvPr id="0" name=""/>
        <dsp:cNvSpPr/>
      </dsp:nvSpPr>
      <dsp:spPr>
        <a:xfrm>
          <a:off x="0" y="3064306"/>
          <a:ext cx="4184034" cy="327600"/>
        </a:xfrm>
        <a:prstGeom prst="round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TT" sz="1400" kern="1200"/>
            <a:t>Panama</a:t>
          </a:r>
        </a:p>
      </dsp:txBody>
      <dsp:txXfrm>
        <a:off x="15992" y="3080298"/>
        <a:ext cx="4152050" cy="295616"/>
      </dsp:txXfrm>
    </dsp:sp>
    <dsp:sp modelId="{A56CF0E1-52D5-456E-81C2-851CD7E358C7}">
      <dsp:nvSpPr>
        <dsp:cNvPr id="0" name=""/>
        <dsp:cNvSpPr/>
      </dsp:nvSpPr>
      <dsp:spPr>
        <a:xfrm>
          <a:off x="0" y="3432226"/>
          <a:ext cx="4184034" cy="327600"/>
        </a:xfrm>
        <a:prstGeom prst="round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s-ES" sz="1400" kern="1200"/>
            <a:t>Venezuela</a:t>
          </a:r>
          <a:endParaRPr lang="en-TT" sz="1400" kern="1200"/>
        </a:p>
      </dsp:txBody>
      <dsp:txXfrm>
        <a:off x="15992" y="3448218"/>
        <a:ext cx="4152050" cy="2956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5714C-88B7-4909-B4FC-966BD23CD2D0}">
      <dsp:nvSpPr>
        <dsp:cNvPr id="0" name=""/>
        <dsp:cNvSpPr/>
      </dsp:nvSpPr>
      <dsp:spPr>
        <a:xfrm>
          <a:off x="0" y="39046"/>
          <a:ext cx="4184034" cy="655200"/>
        </a:xfrm>
        <a:prstGeom prst="roundRect">
          <a:avLst/>
        </a:prstGeom>
        <a:solidFill>
          <a:schemeClr val="dk1">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TT" sz="2800" kern="1200" dirty="0"/>
            <a:t>Nitrogen </a:t>
          </a:r>
        </a:p>
      </dsp:txBody>
      <dsp:txXfrm>
        <a:off x="31984" y="71030"/>
        <a:ext cx="4120066" cy="591232"/>
      </dsp:txXfrm>
    </dsp:sp>
    <dsp:sp modelId="{4C370D90-7545-4CAF-A7A4-4060DE69DEC6}">
      <dsp:nvSpPr>
        <dsp:cNvPr id="0" name=""/>
        <dsp:cNvSpPr/>
      </dsp:nvSpPr>
      <dsp:spPr>
        <a:xfrm>
          <a:off x="0" y="694246"/>
          <a:ext cx="4184034" cy="1535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843"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en-TT" sz="2200" kern="1200" dirty="0"/>
            <a:t>nitrate (NO</a:t>
          </a:r>
          <a:r>
            <a:rPr lang="en-TT" sz="2200" kern="1200" baseline="-25000" dirty="0"/>
            <a:t>3</a:t>
          </a:r>
          <a:r>
            <a:rPr lang="en-TT" sz="2200" kern="1200" dirty="0"/>
            <a:t>), nitrite (NO</a:t>
          </a:r>
          <a:r>
            <a:rPr lang="en-TT" sz="2200" kern="1200" baseline="-25000" dirty="0"/>
            <a:t>2</a:t>
          </a:r>
          <a:r>
            <a:rPr lang="en-TT" sz="2200" kern="1200" dirty="0"/>
            <a:t>), ammonia (NH</a:t>
          </a:r>
          <a:r>
            <a:rPr lang="en-TT" sz="2200" kern="1200" baseline="-25000" dirty="0"/>
            <a:t>3</a:t>
          </a:r>
          <a:r>
            <a:rPr lang="en-TT" sz="2200" kern="1200" dirty="0"/>
            <a:t>) with corresponding forms (N–NO</a:t>
          </a:r>
          <a:r>
            <a:rPr lang="en-TT" sz="2200" kern="1200" baseline="-25000" dirty="0"/>
            <a:t>3</a:t>
          </a:r>
          <a:r>
            <a:rPr lang="en-TT" sz="2200" kern="1200" dirty="0"/>
            <a:t>, N–NO</a:t>
          </a:r>
          <a:r>
            <a:rPr lang="en-TT" sz="2200" kern="1200" baseline="-25000" dirty="0"/>
            <a:t>2</a:t>
          </a:r>
          <a:r>
            <a:rPr lang="en-TT" sz="2200" kern="1200" dirty="0"/>
            <a:t>, N-NH</a:t>
          </a:r>
          <a:r>
            <a:rPr lang="en-TT" sz="2200" kern="1200" baseline="-25000" dirty="0"/>
            <a:t>3</a:t>
          </a:r>
          <a:r>
            <a:rPr lang="en-TT" sz="2200" kern="1200" dirty="0"/>
            <a:t>), ammonium (NH</a:t>
          </a:r>
          <a:r>
            <a:rPr lang="en-TT" sz="2200" kern="1200" baseline="-25000" dirty="0"/>
            <a:t>4</a:t>
          </a:r>
          <a:r>
            <a:rPr lang="en-TT" sz="2200" kern="1200" baseline="30000" dirty="0"/>
            <a:t>+</a:t>
          </a:r>
          <a:r>
            <a:rPr lang="en-TT" sz="2200" kern="1200" dirty="0"/>
            <a:t>), Total Nitrogen (TN)</a:t>
          </a:r>
        </a:p>
      </dsp:txBody>
      <dsp:txXfrm>
        <a:off x="0" y="694246"/>
        <a:ext cx="4184034" cy="1535940"/>
      </dsp:txXfrm>
    </dsp:sp>
    <dsp:sp modelId="{195DFE95-F606-4F15-8D41-A10208393DAA}">
      <dsp:nvSpPr>
        <dsp:cNvPr id="0" name=""/>
        <dsp:cNvSpPr/>
      </dsp:nvSpPr>
      <dsp:spPr>
        <a:xfrm>
          <a:off x="0" y="2230186"/>
          <a:ext cx="4184034" cy="655200"/>
        </a:xfrm>
        <a:prstGeom prst="roundRect">
          <a:avLst/>
        </a:prstGeom>
        <a:solidFill>
          <a:schemeClr val="accent5"/>
        </a:solidFill>
        <a:ln w="19050" cap="rnd"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TT" sz="2800" kern="1200" dirty="0"/>
            <a:t>Phosphorous </a:t>
          </a:r>
        </a:p>
      </dsp:txBody>
      <dsp:txXfrm>
        <a:off x="31984" y="2262170"/>
        <a:ext cx="4120066" cy="591232"/>
      </dsp:txXfrm>
    </dsp:sp>
    <dsp:sp modelId="{7E4EE963-D0CA-4E99-9C43-216076B0A6F4}">
      <dsp:nvSpPr>
        <dsp:cNvPr id="0" name=""/>
        <dsp:cNvSpPr/>
      </dsp:nvSpPr>
      <dsp:spPr>
        <a:xfrm>
          <a:off x="0" y="2885386"/>
          <a:ext cx="4184034" cy="956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843"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en-TT" sz="2200" kern="1200" dirty="0"/>
            <a:t>phosphates (PO</a:t>
          </a:r>
          <a:r>
            <a:rPr lang="en-TT" sz="2200" kern="1200" baseline="-25000" dirty="0"/>
            <a:t>3</a:t>
          </a:r>
          <a:r>
            <a:rPr lang="en-TT" sz="2200" kern="1200" baseline="30000" dirty="0"/>
            <a:t>-4</a:t>
          </a:r>
          <a:r>
            <a:rPr lang="en-TT" sz="2200" kern="1200" dirty="0"/>
            <a:t>), orthophosphates (P-PO</a:t>
          </a:r>
          <a:r>
            <a:rPr lang="en-TT" sz="2200" kern="1200" baseline="-25000" dirty="0"/>
            <a:t>3</a:t>
          </a:r>
          <a:r>
            <a:rPr lang="en-TT" sz="2200" kern="1200" baseline="30000" dirty="0"/>
            <a:t>-4</a:t>
          </a:r>
          <a:r>
            <a:rPr lang="en-TT" sz="2200" kern="1200" dirty="0"/>
            <a:t>), Total phosphates (TP) </a:t>
          </a:r>
        </a:p>
      </dsp:txBody>
      <dsp:txXfrm>
        <a:off x="0" y="2885386"/>
        <a:ext cx="4184034" cy="9563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59677-AAD8-491E-AF34-607E82636564}">
      <dsp:nvSpPr>
        <dsp:cNvPr id="0" name=""/>
        <dsp:cNvSpPr/>
      </dsp:nvSpPr>
      <dsp:spPr>
        <a:xfrm>
          <a:off x="0" y="393505"/>
          <a:ext cx="4184035" cy="809493"/>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en-US" sz="1200" kern="1200" dirty="0"/>
            <a:t>Land based activities are mostly responsible for pollution of the marine environment that adversely impacts our marine ecosystems and their ecosystem services.</a:t>
          </a:r>
          <a:endParaRPr lang="en-TT" sz="1200" kern="1200" dirty="0"/>
        </a:p>
      </dsp:txBody>
      <dsp:txXfrm>
        <a:off x="39516" y="433021"/>
        <a:ext cx="4105003" cy="730461"/>
      </dsp:txXfrm>
    </dsp:sp>
    <dsp:sp modelId="{BA4E4C92-1F26-45A2-9325-D36061B314DF}">
      <dsp:nvSpPr>
        <dsp:cNvPr id="0" name=""/>
        <dsp:cNvSpPr/>
      </dsp:nvSpPr>
      <dsp:spPr>
        <a:xfrm>
          <a:off x="0" y="1237559"/>
          <a:ext cx="4184035" cy="809493"/>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en-US" sz="1200" kern="1200"/>
            <a:t>Agricultural runoff, domestic wastewater, untreated sewage, industrial effluent, and atmospheric releases from fossil fuel combustion are the main anthropogenic sources of nutrients to the marine environment</a:t>
          </a:r>
          <a:endParaRPr lang="en-TT" sz="1200" kern="1200"/>
        </a:p>
      </dsp:txBody>
      <dsp:txXfrm>
        <a:off x="39516" y="1277075"/>
        <a:ext cx="4105003" cy="730461"/>
      </dsp:txXfrm>
    </dsp:sp>
    <dsp:sp modelId="{B353B9A0-D02F-4B63-AC1B-C119571175B6}">
      <dsp:nvSpPr>
        <dsp:cNvPr id="0" name=""/>
        <dsp:cNvSpPr/>
      </dsp:nvSpPr>
      <dsp:spPr>
        <a:xfrm>
          <a:off x="0" y="2081612"/>
          <a:ext cx="4184035" cy="809493"/>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en-US" sz="1200" kern="1200"/>
            <a:t>The increase in nutrients to freshwater or marine systems, which leads to Eutrophication - increased plant growth and often to undesirable changes in ecosystem structure and function.</a:t>
          </a:r>
          <a:endParaRPr lang="en-TT" sz="1200" kern="1200"/>
        </a:p>
      </dsp:txBody>
      <dsp:txXfrm>
        <a:off x="39516" y="2121128"/>
        <a:ext cx="4105003" cy="730461"/>
      </dsp:txXfrm>
    </dsp:sp>
    <dsp:sp modelId="{89E0B4E3-49FA-4EAD-8110-63D86B7DCE06}">
      <dsp:nvSpPr>
        <dsp:cNvPr id="0" name=""/>
        <dsp:cNvSpPr/>
      </dsp:nvSpPr>
      <dsp:spPr>
        <a:xfrm>
          <a:off x="0" y="2891106"/>
          <a:ext cx="4184035"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843" tIns="15240" rIns="85344" bIns="15240" numCol="1" spcCol="1270" anchor="t" anchorCtr="0">
          <a:noAutofit/>
        </a:bodyPr>
        <a:lstStyle/>
        <a:p>
          <a:pPr marL="57150" lvl="1" indent="-57150" algn="l" defTabSz="400050" rtl="0">
            <a:lnSpc>
              <a:spcPct val="90000"/>
            </a:lnSpc>
            <a:spcBef>
              <a:spcPct val="0"/>
            </a:spcBef>
            <a:spcAft>
              <a:spcPct val="20000"/>
            </a:spcAft>
            <a:buChar char="•"/>
          </a:pPr>
          <a:r>
            <a:rPr lang="en-TT" sz="900" kern="1200"/>
            <a:t>Toxic algal blooms often called “red tides”</a:t>
          </a:r>
        </a:p>
        <a:p>
          <a:pPr marL="57150" lvl="1" indent="-57150" algn="l" defTabSz="400050" rtl="0">
            <a:lnSpc>
              <a:spcPct val="90000"/>
            </a:lnSpc>
            <a:spcBef>
              <a:spcPct val="0"/>
            </a:spcBef>
            <a:spcAft>
              <a:spcPct val="20000"/>
            </a:spcAft>
            <a:buChar char="•"/>
          </a:pPr>
          <a:r>
            <a:rPr lang="en-TT" sz="900" kern="1200"/>
            <a:t>Hypoxic zones due to oxygen depletion by increased phytoplankton</a:t>
          </a:r>
        </a:p>
        <a:p>
          <a:pPr marL="57150" lvl="1" indent="-57150" algn="l" defTabSz="400050" rtl="0">
            <a:lnSpc>
              <a:spcPct val="90000"/>
            </a:lnSpc>
            <a:spcBef>
              <a:spcPct val="0"/>
            </a:spcBef>
            <a:spcAft>
              <a:spcPct val="20000"/>
            </a:spcAft>
            <a:buChar char="•"/>
          </a:pPr>
          <a:r>
            <a:rPr lang="en-TT" sz="900" kern="1200"/>
            <a:t>Degradation of marine habitats, including coral reefs and sea-grass beds</a:t>
          </a:r>
        </a:p>
        <a:p>
          <a:pPr marL="57150" lvl="1" indent="-57150" algn="l" defTabSz="400050" rtl="0">
            <a:lnSpc>
              <a:spcPct val="90000"/>
            </a:lnSpc>
            <a:spcBef>
              <a:spcPct val="0"/>
            </a:spcBef>
            <a:spcAft>
              <a:spcPct val="20000"/>
            </a:spcAft>
            <a:buChar char="•"/>
          </a:pPr>
          <a:r>
            <a:rPr lang="en-TT" sz="900" kern="1200"/>
            <a:t>Death of fish, shellfish &amp; contaminated seafood resulting in poisoning</a:t>
          </a:r>
        </a:p>
      </dsp:txBody>
      <dsp:txXfrm>
        <a:off x="0" y="2891106"/>
        <a:ext cx="4184035" cy="5961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28681-3817-470C-9723-E958D5455B94}">
      <dsp:nvSpPr>
        <dsp:cNvPr id="0" name=""/>
        <dsp:cNvSpPr/>
      </dsp:nvSpPr>
      <dsp:spPr>
        <a:xfrm>
          <a:off x="0" y="1640"/>
          <a:ext cx="8596668" cy="74324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a:t>Each of the countries assessed possesses some form of established legislation that prohibits unregulated wastewater discharge into coastal waters</a:t>
          </a:r>
          <a:endParaRPr lang="en-TT" sz="1400" kern="1200"/>
        </a:p>
      </dsp:txBody>
      <dsp:txXfrm>
        <a:off x="36282" y="37922"/>
        <a:ext cx="8524104" cy="670678"/>
      </dsp:txXfrm>
    </dsp:sp>
    <dsp:sp modelId="{77188774-AA26-4603-8E79-600E63A891A4}">
      <dsp:nvSpPr>
        <dsp:cNvPr id="0" name=""/>
        <dsp:cNvSpPr/>
      </dsp:nvSpPr>
      <dsp:spPr>
        <a:xfrm>
          <a:off x="0" y="785202"/>
          <a:ext cx="8596668" cy="74324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a:t>Six of the 10 Spanish speaking countries assessed (Colombia, Panama, Mexico, Venezuela, Cuba and the Dominican Republic), do the regulations clarify or specify the application of numerical values (maximum concentrations) to limit the discharge of domestic wastewater in coastal marine waters.</a:t>
          </a:r>
          <a:endParaRPr lang="en-TT" sz="1400" kern="1200"/>
        </a:p>
      </dsp:txBody>
      <dsp:txXfrm>
        <a:off x="36282" y="821484"/>
        <a:ext cx="8524104" cy="670678"/>
      </dsp:txXfrm>
    </dsp:sp>
    <dsp:sp modelId="{0B3E57AD-AC83-4AFD-97BB-3AB1E9D4DEA5}">
      <dsp:nvSpPr>
        <dsp:cNvPr id="0" name=""/>
        <dsp:cNvSpPr/>
      </dsp:nvSpPr>
      <dsp:spPr>
        <a:xfrm>
          <a:off x="0" y="1568765"/>
          <a:ext cx="8596668" cy="74324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TT" sz="1400" kern="1200"/>
            <a:t>Six (Antigua &amp; Barbuda, Belize, Jamaica, Saint Lucia, Trinidad &amp; Tobago and USA) have established further regulations inclusive of maximum permissible (concentration) limits or threshold values for wastewater discharge</a:t>
          </a:r>
        </a:p>
      </dsp:txBody>
      <dsp:txXfrm>
        <a:off x="36282" y="1605047"/>
        <a:ext cx="8524104" cy="670678"/>
      </dsp:txXfrm>
    </dsp:sp>
    <dsp:sp modelId="{AAD937ED-F905-4A86-A918-6F66A47B1A9C}">
      <dsp:nvSpPr>
        <dsp:cNvPr id="0" name=""/>
        <dsp:cNvSpPr/>
      </dsp:nvSpPr>
      <dsp:spPr>
        <a:xfrm>
          <a:off x="0" y="2352327"/>
          <a:ext cx="8596668" cy="74324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a:t>Four of these countries (Antigua and Barbuda, Barbados, Jamaica and Saint Lucia) have established limits specifically for domestic wastewater discharges</a:t>
          </a:r>
          <a:endParaRPr lang="en-TT" sz="1400" kern="1200"/>
        </a:p>
      </dsp:txBody>
      <dsp:txXfrm>
        <a:off x="36282" y="2388609"/>
        <a:ext cx="8524104" cy="670678"/>
      </dsp:txXfrm>
    </dsp:sp>
    <dsp:sp modelId="{F10AE2FA-C772-4619-B861-880DE0AF328D}">
      <dsp:nvSpPr>
        <dsp:cNvPr id="0" name=""/>
        <dsp:cNvSpPr/>
      </dsp:nvSpPr>
      <dsp:spPr>
        <a:xfrm>
          <a:off x="0" y="3135890"/>
          <a:ext cx="8596668" cy="74324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a:t>USA utilises its water quality criteria for water bodies, which is comprised of pollutant loads</a:t>
          </a:r>
          <a:endParaRPr lang="en-TT" sz="1400" kern="1200"/>
        </a:p>
      </dsp:txBody>
      <dsp:txXfrm>
        <a:off x="36282" y="3172172"/>
        <a:ext cx="8524104" cy="6706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A34DF-F006-479B-A481-83221DE6697F}">
      <dsp:nvSpPr>
        <dsp:cNvPr id="0" name=""/>
        <dsp:cNvSpPr/>
      </dsp:nvSpPr>
      <dsp:spPr>
        <a:xfrm>
          <a:off x="0" y="428048"/>
          <a:ext cx="8596668" cy="5703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a:t>Less countries have established limits for industrial wastewater.</a:t>
          </a:r>
          <a:endParaRPr lang="en-TT" sz="1500" kern="1200"/>
        </a:p>
      </dsp:txBody>
      <dsp:txXfrm>
        <a:off x="27843" y="455891"/>
        <a:ext cx="8540982" cy="514689"/>
      </dsp:txXfrm>
    </dsp:sp>
    <dsp:sp modelId="{A13F5BA4-6BE3-49A2-91DA-0D48D68B363A}">
      <dsp:nvSpPr>
        <dsp:cNvPr id="0" name=""/>
        <dsp:cNvSpPr/>
      </dsp:nvSpPr>
      <dsp:spPr>
        <a:xfrm>
          <a:off x="0" y="1041623"/>
          <a:ext cx="8596668" cy="5703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a:t>Only three (3) English Speaking countries (Belize, Jamaica, Trinidad and Tobago) and 4 Spanish Speaking countries (Colombia, Costa Rica, Dominican Republic, Nicaragua) have such regulations.</a:t>
          </a:r>
          <a:endParaRPr lang="en-TT" sz="1500" kern="1200"/>
        </a:p>
      </dsp:txBody>
      <dsp:txXfrm>
        <a:off x="27843" y="1069466"/>
        <a:ext cx="8540982" cy="514689"/>
      </dsp:txXfrm>
    </dsp:sp>
    <dsp:sp modelId="{9D10AC97-DE18-4E2B-8FD3-E681DBF6A846}">
      <dsp:nvSpPr>
        <dsp:cNvPr id="0" name=""/>
        <dsp:cNvSpPr/>
      </dsp:nvSpPr>
      <dsp:spPr>
        <a:xfrm>
          <a:off x="0" y="1655199"/>
          <a:ext cx="8596668" cy="5703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a:t>Jamaica, Dominican Republic and Nicaragua are the only countries with distinct limits defined for both domestic and industrial discharges.</a:t>
          </a:r>
          <a:endParaRPr lang="en-TT" sz="1500" kern="1200"/>
        </a:p>
      </dsp:txBody>
      <dsp:txXfrm>
        <a:off x="27843" y="1683042"/>
        <a:ext cx="8540982" cy="514689"/>
      </dsp:txXfrm>
    </dsp:sp>
    <dsp:sp modelId="{FF2A2863-D094-4D58-8213-C9C92D78B465}">
      <dsp:nvSpPr>
        <dsp:cNvPr id="0" name=""/>
        <dsp:cNvSpPr/>
      </dsp:nvSpPr>
      <dsp:spPr>
        <a:xfrm>
          <a:off x="0" y="2268774"/>
          <a:ext cx="8596668" cy="5703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dirty="0"/>
            <a:t>Each country contains different industrial activity resulting in the variety of existing limits</a:t>
          </a:r>
          <a:endParaRPr lang="en-TT" sz="1500" kern="1200" dirty="0"/>
        </a:p>
      </dsp:txBody>
      <dsp:txXfrm>
        <a:off x="27843" y="2296617"/>
        <a:ext cx="8540982" cy="514689"/>
      </dsp:txXfrm>
    </dsp:sp>
    <dsp:sp modelId="{3E88F711-CC15-4372-827E-07D8E2E45188}">
      <dsp:nvSpPr>
        <dsp:cNvPr id="0" name=""/>
        <dsp:cNvSpPr/>
      </dsp:nvSpPr>
      <dsp:spPr>
        <a:xfrm>
          <a:off x="0" y="2882349"/>
          <a:ext cx="8596668" cy="5703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GB" sz="1500" kern="1200"/>
            <a:t>Fewer forms of nitrogen and phosphorus compounds for industrial discharges. </a:t>
          </a:r>
          <a:endParaRPr lang="en-TT" sz="1500" kern="1200"/>
        </a:p>
      </dsp:txBody>
      <dsp:txXfrm>
        <a:off x="27843" y="2910192"/>
        <a:ext cx="8540982" cy="5146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63443-D989-43A2-B171-4561A5072862}">
      <dsp:nvSpPr>
        <dsp:cNvPr id="0" name=""/>
        <dsp:cNvSpPr/>
      </dsp:nvSpPr>
      <dsp:spPr>
        <a:xfrm>
          <a:off x="0" y="42584"/>
          <a:ext cx="8596668" cy="1221041"/>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b="0" kern="1200" cap="none" spc="0" dirty="0">
              <a:ln w="0"/>
              <a:solidFill>
                <a:schemeClr val="tx1"/>
              </a:solidFill>
              <a:effectLst>
                <a:outerShdw blurRad="38100" dist="19050" dir="2700000" algn="tl" rotWithShape="0">
                  <a:schemeClr val="dk1">
                    <a:alpha val="40000"/>
                  </a:schemeClr>
                </a:outerShdw>
              </a:effectLst>
            </a:rPr>
            <a:t>Data illustrates a wide range of values for the maximum permissible discharge limits of N and P compounds.</a:t>
          </a:r>
          <a:endParaRPr lang="en-TT" sz="2300" b="0" kern="1200" cap="none" spc="0" dirty="0">
            <a:ln w="0"/>
            <a:solidFill>
              <a:schemeClr val="tx1"/>
            </a:solidFill>
            <a:effectLst>
              <a:outerShdw blurRad="38100" dist="19050" dir="2700000" algn="tl" rotWithShape="0">
                <a:schemeClr val="dk1">
                  <a:alpha val="40000"/>
                </a:schemeClr>
              </a:outerShdw>
            </a:effectLst>
          </a:endParaRPr>
        </a:p>
      </dsp:txBody>
      <dsp:txXfrm>
        <a:off x="59606" y="102190"/>
        <a:ext cx="8477456" cy="1101829"/>
      </dsp:txXfrm>
    </dsp:sp>
    <dsp:sp modelId="{E74FC150-DD45-4491-A49E-530A7639F523}">
      <dsp:nvSpPr>
        <dsp:cNvPr id="0" name=""/>
        <dsp:cNvSpPr/>
      </dsp:nvSpPr>
      <dsp:spPr>
        <a:xfrm>
          <a:off x="0" y="1329865"/>
          <a:ext cx="8596668" cy="1221041"/>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b="0" kern="1200" cap="none" spc="0">
              <a:ln w="0"/>
              <a:solidFill>
                <a:schemeClr val="tx1"/>
              </a:solidFill>
              <a:effectLst>
                <a:outerShdw blurRad="38100" dist="19050" dir="2700000" algn="tl" rotWithShape="0">
                  <a:schemeClr val="dk1">
                    <a:alpha val="40000"/>
                  </a:schemeClr>
                </a:outerShdw>
              </a:effectLst>
            </a:rPr>
            <a:t>Large range in the types of compounds for N and P that are regulated across the WCR (over 10 different types)</a:t>
          </a:r>
          <a:endParaRPr lang="en-TT" sz="2300" b="0" kern="1200" cap="none" spc="0">
            <a:ln w="0"/>
            <a:solidFill>
              <a:schemeClr val="tx1"/>
            </a:solidFill>
            <a:effectLst>
              <a:outerShdw blurRad="38100" dist="19050" dir="2700000" algn="tl" rotWithShape="0">
                <a:schemeClr val="dk1">
                  <a:alpha val="40000"/>
                </a:schemeClr>
              </a:outerShdw>
            </a:effectLst>
          </a:endParaRPr>
        </a:p>
      </dsp:txBody>
      <dsp:txXfrm>
        <a:off x="59606" y="1389471"/>
        <a:ext cx="8477456" cy="1101829"/>
      </dsp:txXfrm>
    </dsp:sp>
    <dsp:sp modelId="{9FD96D10-5735-4236-8014-D210663EE29E}">
      <dsp:nvSpPr>
        <dsp:cNvPr id="0" name=""/>
        <dsp:cNvSpPr/>
      </dsp:nvSpPr>
      <dsp:spPr>
        <a:xfrm>
          <a:off x="0" y="2617147"/>
          <a:ext cx="8596668" cy="1221041"/>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b="0" kern="1200" cap="none" spc="0">
              <a:ln w="0"/>
              <a:solidFill>
                <a:schemeClr val="tx1"/>
              </a:solidFill>
              <a:effectLst>
                <a:outerShdw blurRad="38100" dist="19050" dir="2700000" algn="tl" rotWithShape="0">
                  <a:schemeClr val="dk1">
                    <a:alpha val="40000"/>
                  </a:schemeClr>
                </a:outerShdw>
              </a:effectLst>
            </a:rPr>
            <a:t>Instances where discharge standards or regulations mention nitrogen compounds without clearly specifying their chemical names (‘Nitrate’ vs NO</a:t>
          </a:r>
          <a:r>
            <a:rPr lang="en-US" sz="2300" b="0" kern="1200" cap="none" spc="0" baseline="-25000">
              <a:ln w="0"/>
              <a:solidFill>
                <a:schemeClr val="tx1"/>
              </a:solidFill>
              <a:effectLst>
                <a:outerShdw blurRad="38100" dist="19050" dir="2700000" algn="tl" rotWithShape="0">
                  <a:schemeClr val="dk1">
                    <a:alpha val="40000"/>
                  </a:schemeClr>
                </a:outerShdw>
              </a:effectLst>
            </a:rPr>
            <a:t>3</a:t>
          </a:r>
          <a:r>
            <a:rPr lang="en-US" sz="2300" b="0" kern="1200" cap="none" spc="0">
              <a:ln w="0"/>
              <a:solidFill>
                <a:schemeClr val="tx1"/>
              </a:solidFill>
              <a:effectLst>
                <a:outerShdw blurRad="38100" dist="19050" dir="2700000" algn="tl" rotWithShape="0">
                  <a:schemeClr val="dk1">
                    <a:alpha val="40000"/>
                  </a:schemeClr>
                </a:outerShdw>
              </a:effectLst>
            </a:rPr>
            <a:t> vs N-NO</a:t>
          </a:r>
          <a:r>
            <a:rPr lang="en-US" sz="2300" b="0" kern="1200" cap="none" spc="0" baseline="-25000">
              <a:ln w="0"/>
              <a:solidFill>
                <a:schemeClr val="tx1"/>
              </a:solidFill>
              <a:effectLst>
                <a:outerShdw blurRad="38100" dist="19050" dir="2700000" algn="tl" rotWithShape="0">
                  <a:schemeClr val="dk1">
                    <a:alpha val="40000"/>
                  </a:schemeClr>
                </a:outerShdw>
              </a:effectLst>
            </a:rPr>
            <a:t>3</a:t>
          </a:r>
          <a:r>
            <a:rPr lang="en-US" sz="2300" b="0" kern="1200" cap="none" spc="0">
              <a:ln w="0"/>
              <a:solidFill>
                <a:schemeClr val="tx1"/>
              </a:solidFill>
              <a:effectLst>
                <a:outerShdw blurRad="38100" dist="19050" dir="2700000" algn="tl" rotWithShape="0">
                  <a:schemeClr val="dk1">
                    <a:alpha val="40000"/>
                  </a:schemeClr>
                </a:outerShdw>
              </a:effectLst>
            </a:rPr>
            <a:t>)</a:t>
          </a:r>
          <a:endParaRPr lang="en-TT" sz="2300" b="0" kern="1200" cap="none" spc="0">
            <a:ln w="0"/>
            <a:solidFill>
              <a:schemeClr val="tx1"/>
            </a:solidFill>
            <a:effectLst>
              <a:outerShdw blurRad="38100" dist="19050" dir="2700000" algn="tl" rotWithShape="0">
                <a:schemeClr val="dk1">
                  <a:alpha val="40000"/>
                </a:schemeClr>
              </a:outerShdw>
            </a:effectLst>
          </a:endParaRPr>
        </a:p>
      </dsp:txBody>
      <dsp:txXfrm>
        <a:off x="59606" y="2676753"/>
        <a:ext cx="8477456" cy="11018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A2869-88EF-4CF5-95FD-E7D40DD343FA}">
      <dsp:nvSpPr>
        <dsp:cNvPr id="0" name=""/>
        <dsp:cNvSpPr/>
      </dsp:nvSpPr>
      <dsp:spPr>
        <a:xfrm>
          <a:off x="0" y="0"/>
          <a:ext cx="859666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B1D3BE-E90A-41EE-B253-38B02C97F359}">
      <dsp:nvSpPr>
        <dsp:cNvPr id="0" name=""/>
        <dsp:cNvSpPr/>
      </dsp:nvSpPr>
      <dsp:spPr>
        <a:xfrm>
          <a:off x="0" y="0"/>
          <a:ext cx="8596668" cy="1940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en-US" sz="2600" kern="1200" dirty="0"/>
            <a:t>Total nitrogen (TN) and total phosphorus (TP) should be included as the nutrient parameters</a:t>
          </a:r>
          <a:endParaRPr lang="en-TT" sz="2600" kern="1200" dirty="0"/>
        </a:p>
      </dsp:txBody>
      <dsp:txXfrm>
        <a:off x="0" y="0"/>
        <a:ext cx="8596668" cy="1940386"/>
      </dsp:txXfrm>
    </dsp:sp>
    <dsp:sp modelId="{16F0EBF2-A387-46C6-B01F-067F77F5C7C9}">
      <dsp:nvSpPr>
        <dsp:cNvPr id="0" name=""/>
        <dsp:cNvSpPr/>
      </dsp:nvSpPr>
      <dsp:spPr>
        <a:xfrm>
          <a:off x="0" y="1940386"/>
          <a:ext cx="859666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B28E13-361F-43CA-8EDC-C4025D175464}">
      <dsp:nvSpPr>
        <dsp:cNvPr id="0" name=""/>
        <dsp:cNvSpPr/>
      </dsp:nvSpPr>
      <dsp:spPr>
        <a:xfrm>
          <a:off x="0" y="1940386"/>
          <a:ext cx="8596668" cy="1940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en-US" sz="2600" kern="1200" dirty="0"/>
            <a:t>Due to the importance of determining Total Kjeldahl Nitrogen (TKN) for wastewater treatment systems and </a:t>
          </a:r>
          <a:r>
            <a:rPr lang="en-TT" sz="2600" kern="1200" dirty="0"/>
            <a:t>recognising</a:t>
          </a:r>
          <a:r>
            <a:rPr lang="en-US" sz="2600" kern="1200" dirty="0"/>
            <a:t> the importance of the analytical method for its determination, it is also proposed as an appropriate indicator</a:t>
          </a:r>
          <a:endParaRPr lang="en-TT" sz="2600" kern="1200" dirty="0"/>
        </a:p>
      </dsp:txBody>
      <dsp:txXfrm>
        <a:off x="0" y="1940386"/>
        <a:ext cx="8596668" cy="194038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DD3C4-AA42-4589-818E-2AE3470BF9A4}">
      <dsp:nvSpPr>
        <dsp:cNvPr id="0" name=""/>
        <dsp:cNvSpPr/>
      </dsp:nvSpPr>
      <dsp:spPr>
        <a:xfrm>
          <a:off x="0" y="0"/>
          <a:ext cx="418403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D30941-19E5-4EA1-BBA3-57067F2BE541}">
      <dsp:nvSpPr>
        <dsp:cNvPr id="0" name=""/>
        <dsp:cNvSpPr/>
      </dsp:nvSpPr>
      <dsp:spPr>
        <a:xfrm>
          <a:off x="0" y="0"/>
          <a:ext cx="4184035" cy="970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dirty="0"/>
            <a:t>Potential nutrient indicators should initially be considered as a range of values for Class I and Class II waters.</a:t>
          </a:r>
          <a:endParaRPr lang="en-TT" sz="1300" kern="1200" dirty="0"/>
        </a:p>
      </dsp:txBody>
      <dsp:txXfrm>
        <a:off x="0" y="0"/>
        <a:ext cx="4184035" cy="970193"/>
      </dsp:txXfrm>
    </dsp:sp>
    <dsp:sp modelId="{53AE179B-E512-4BA4-93FD-BFF61A5E6F07}">
      <dsp:nvSpPr>
        <dsp:cNvPr id="0" name=""/>
        <dsp:cNvSpPr/>
      </dsp:nvSpPr>
      <dsp:spPr>
        <a:xfrm>
          <a:off x="0" y="970193"/>
          <a:ext cx="418403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09C285-A0CC-45DC-ABAA-66CAE76EF0F3}">
      <dsp:nvSpPr>
        <dsp:cNvPr id="0" name=""/>
        <dsp:cNvSpPr/>
      </dsp:nvSpPr>
      <dsp:spPr>
        <a:xfrm>
          <a:off x="0" y="970193"/>
          <a:ext cx="4184035" cy="970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dirty="0"/>
            <a:t>Ranges are intended to be in alignment with each water classification as per the LBS Protocol i.e. stricter limits are proposed for Class I which is in alignment with the protection of sensitive ecosystems and water uses within this classification. </a:t>
          </a:r>
          <a:endParaRPr lang="en-TT" sz="1300" kern="1200" dirty="0"/>
        </a:p>
      </dsp:txBody>
      <dsp:txXfrm>
        <a:off x="0" y="970193"/>
        <a:ext cx="4184035" cy="970193"/>
      </dsp:txXfrm>
    </dsp:sp>
    <dsp:sp modelId="{F678F7C7-3304-4EFE-BF23-28D3B807DA77}">
      <dsp:nvSpPr>
        <dsp:cNvPr id="0" name=""/>
        <dsp:cNvSpPr/>
      </dsp:nvSpPr>
      <dsp:spPr>
        <a:xfrm>
          <a:off x="0" y="1940386"/>
          <a:ext cx="418403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BB8276-1485-4B5D-A122-4B5516DA8FFE}">
      <dsp:nvSpPr>
        <dsp:cNvPr id="0" name=""/>
        <dsp:cNvSpPr/>
      </dsp:nvSpPr>
      <dsp:spPr>
        <a:xfrm>
          <a:off x="0" y="1940386"/>
          <a:ext cx="4184035" cy="970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dirty="0"/>
            <a:t>The main objective of this recommendation is for these values to serve as a guideline for contracting parties in the WCR.</a:t>
          </a:r>
          <a:endParaRPr lang="en-TT" sz="1300" kern="1200" dirty="0"/>
        </a:p>
      </dsp:txBody>
      <dsp:txXfrm>
        <a:off x="0" y="1940386"/>
        <a:ext cx="4184035" cy="970193"/>
      </dsp:txXfrm>
    </dsp:sp>
    <dsp:sp modelId="{52739490-83DF-49BD-A9B3-0B091D709851}">
      <dsp:nvSpPr>
        <dsp:cNvPr id="0" name=""/>
        <dsp:cNvSpPr/>
      </dsp:nvSpPr>
      <dsp:spPr>
        <a:xfrm>
          <a:off x="0" y="2910579"/>
          <a:ext cx="418403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A60370-8C42-4B94-A3FA-28EE32B66A79}">
      <dsp:nvSpPr>
        <dsp:cNvPr id="0" name=""/>
        <dsp:cNvSpPr/>
      </dsp:nvSpPr>
      <dsp:spPr>
        <a:xfrm>
          <a:off x="0" y="2910579"/>
          <a:ext cx="4184035" cy="970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dirty="0"/>
            <a:t>With reference to the proposed ranges, contracting parties may choose to adopt limits that are within the range or even have stricter limits.</a:t>
          </a:r>
          <a:endParaRPr lang="en-TT" sz="1300" kern="1200" dirty="0"/>
        </a:p>
      </dsp:txBody>
      <dsp:txXfrm>
        <a:off x="0" y="2910579"/>
        <a:ext cx="4184035" cy="97019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T"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018EB3-3901-410B-9C58-EF7F4BA4CC62}" type="datetimeFigureOut">
              <a:rPr lang="en-TT" smtClean="0"/>
              <a:t>21/07/2025</a:t>
            </a:fld>
            <a:endParaRPr lang="en-TT"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T"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T"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EDE73-DF92-4615-8F28-B689C18EFF94}" type="slidenum">
              <a:rPr lang="en-TT" smtClean="0"/>
              <a:t>‹#›</a:t>
            </a:fld>
            <a:endParaRPr lang="en-TT" dirty="0"/>
          </a:p>
        </p:txBody>
      </p:sp>
    </p:spTree>
    <p:extLst>
      <p:ext uri="{BB962C8B-B14F-4D97-AF65-F5344CB8AC3E}">
        <p14:creationId xmlns:p14="http://schemas.microsoft.com/office/powerpoint/2010/main" val="1163609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A20061-5C8E-41B3-810B-3E8FCA8E3772}" type="datetime1">
              <a:rPr lang="en-TT" smtClean="0"/>
              <a:t>21/07/2025</a:t>
            </a:fld>
            <a:endParaRPr lang="en-TT" dirty="0"/>
          </a:p>
        </p:txBody>
      </p:sp>
      <p:sp>
        <p:nvSpPr>
          <p:cNvPr id="5" name="Footer Placeholder 4"/>
          <p:cNvSpPr>
            <a:spLocks noGrp="1"/>
          </p:cNvSpPr>
          <p:nvPr>
            <p:ph type="ftr" sz="quarter" idx="11"/>
          </p:nvPr>
        </p:nvSpPr>
        <p:spPr/>
        <p:txBody>
          <a:bodyPr/>
          <a:lstStyle/>
          <a:p>
            <a:endParaRPr lang="en-TT" dirty="0"/>
          </a:p>
        </p:txBody>
      </p:sp>
      <p:sp>
        <p:nvSpPr>
          <p:cNvPr id="6" name="Slide Number Placeholder 5"/>
          <p:cNvSpPr>
            <a:spLocks noGrp="1"/>
          </p:cNvSpPr>
          <p:nvPr>
            <p:ph type="sldNum" sz="quarter" idx="12"/>
          </p:nvPr>
        </p:nvSpPr>
        <p:spPr/>
        <p:txBody>
          <a:bodyPr/>
          <a:lstStyle/>
          <a:p>
            <a:fld id="{7510FC4A-27D1-4BD3-9EA2-D3CDD68E63D3}" type="slidenum">
              <a:rPr lang="en-TT" smtClean="0"/>
              <a:t>‹#›</a:t>
            </a:fld>
            <a:endParaRPr lang="en-TT" dirty="0"/>
          </a:p>
        </p:txBody>
      </p:sp>
    </p:spTree>
    <p:extLst>
      <p:ext uri="{BB962C8B-B14F-4D97-AF65-F5344CB8AC3E}">
        <p14:creationId xmlns:p14="http://schemas.microsoft.com/office/powerpoint/2010/main" val="3289239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2BDCB4-6F5F-4D40-BB56-65902F4201E8}" type="datetime1">
              <a:rPr lang="en-TT" smtClean="0"/>
              <a:t>21/07/2025</a:t>
            </a:fld>
            <a:endParaRPr lang="en-TT" dirty="0"/>
          </a:p>
        </p:txBody>
      </p:sp>
      <p:sp>
        <p:nvSpPr>
          <p:cNvPr id="5" name="Footer Placeholder 4"/>
          <p:cNvSpPr>
            <a:spLocks noGrp="1"/>
          </p:cNvSpPr>
          <p:nvPr>
            <p:ph type="ftr" sz="quarter" idx="11"/>
          </p:nvPr>
        </p:nvSpPr>
        <p:spPr/>
        <p:txBody>
          <a:bodyPr/>
          <a:lstStyle/>
          <a:p>
            <a:endParaRPr lang="en-TT" dirty="0"/>
          </a:p>
        </p:txBody>
      </p:sp>
      <p:sp>
        <p:nvSpPr>
          <p:cNvPr id="6" name="Slide Number Placeholder 5"/>
          <p:cNvSpPr>
            <a:spLocks noGrp="1"/>
          </p:cNvSpPr>
          <p:nvPr>
            <p:ph type="sldNum" sz="quarter" idx="12"/>
          </p:nvPr>
        </p:nvSpPr>
        <p:spPr/>
        <p:txBody>
          <a:bodyPr/>
          <a:lstStyle/>
          <a:p>
            <a:fld id="{7510FC4A-27D1-4BD3-9EA2-D3CDD68E63D3}" type="slidenum">
              <a:rPr lang="en-TT" smtClean="0"/>
              <a:t>‹#›</a:t>
            </a:fld>
            <a:endParaRPr lang="en-TT" dirty="0"/>
          </a:p>
        </p:txBody>
      </p:sp>
    </p:spTree>
    <p:extLst>
      <p:ext uri="{BB962C8B-B14F-4D97-AF65-F5344CB8AC3E}">
        <p14:creationId xmlns:p14="http://schemas.microsoft.com/office/powerpoint/2010/main" val="191063940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2BDCB4-6F5F-4D40-BB56-65902F4201E8}" type="datetime1">
              <a:rPr lang="en-TT" smtClean="0"/>
              <a:t>21/07/2025</a:t>
            </a:fld>
            <a:endParaRPr lang="en-TT" dirty="0"/>
          </a:p>
        </p:txBody>
      </p:sp>
      <p:sp>
        <p:nvSpPr>
          <p:cNvPr id="5" name="Footer Placeholder 4"/>
          <p:cNvSpPr>
            <a:spLocks noGrp="1"/>
          </p:cNvSpPr>
          <p:nvPr>
            <p:ph type="ftr" sz="quarter" idx="11"/>
          </p:nvPr>
        </p:nvSpPr>
        <p:spPr/>
        <p:txBody>
          <a:bodyPr/>
          <a:lstStyle/>
          <a:p>
            <a:endParaRPr lang="en-TT" dirty="0"/>
          </a:p>
        </p:txBody>
      </p:sp>
      <p:sp>
        <p:nvSpPr>
          <p:cNvPr id="6" name="Slide Number Placeholder 5"/>
          <p:cNvSpPr>
            <a:spLocks noGrp="1"/>
          </p:cNvSpPr>
          <p:nvPr>
            <p:ph type="sldNum" sz="quarter" idx="12"/>
          </p:nvPr>
        </p:nvSpPr>
        <p:spPr/>
        <p:txBody>
          <a:bodyPr/>
          <a:lstStyle/>
          <a:p>
            <a:fld id="{7510FC4A-27D1-4BD3-9EA2-D3CDD68E63D3}" type="slidenum">
              <a:rPr lang="en-TT" smtClean="0"/>
              <a:t>‹#›</a:t>
            </a:fld>
            <a:endParaRPr lang="en-TT"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6131620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2BDCB4-6F5F-4D40-BB56-65902F4201E8}" type="datetime1">
              <a:rPr lang="en-TT" smtClean="0"/>
              <a:t>21/07/2025</a:t>
            </a:fld>
            <a:endParaRPr lang="en-TT" dirty="0"/>
          </a:p>
        </p:txBody>
      </p:sp>
      <p:sp>
        <p:nvSpPr>
          <p:cNvPr id="5" name="Footer Placeholder 4"/>
          <p:cNvSpPr>
            <a:spLocks noGrp="1"/>
          </p:cNvSpPr>
          <p:nvPr>
            <p:ph type="ftr" sz="quarter" idx="11"/>
          </p:nvPr>
        </p:nvSpPr>
        <p:spPr/>
        <p:txBody>
          <a:bodyPr/>
          <a:lstStyle/>
          <a:p>
            <a:endParaRPr lang="en-TT" dirty="0"/>
          </a:p>
        </p:txBody>
      </p:sp>
      <p:sp>
        <p:nvSpPr>
          <p:cNvPr id="6" name="Slide Number Placeholder 5"/>
          <p:cNvSpPr>
            <a:spLocks noGrp="1"/>
          </p:cNvSpPr>
          <p:nvPr>
            <p:ph type="sldNum" sz="quarter" idx="12"/>
          </p:nvPr>
        </p:nvSpPr>
        <p:spPr/>
        <p:txBody>
          <a:bodyPr/>
          <a:lstStyle/>
          <a:p>
            <a:fld id="{7510FC4A-27D1-4BD3-9EA2-D3CDD68E63D3}" type="slidenum">
              <a:rPr lang="en-TT" smtClean="0"/>
              <a:t>‹#›</a:t>
            </a:fld>
            <a:endParaRPr lang="en-TT" dirty="0"/>
          </a:p>
        </p:txBody>
      </p:sp>
    </p:spTree>
    <p:extLst>
      <p:ext uri="{BB962C8B-B14F-4D97-AF65-F5344CB8AC3E}">
        <p14:creationId xmlns:p14="http://schemas.microsoft.com/office/powerpoint/2010/main" val="190543241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2BDCB4-6F5F-4D40-BB56-65902F4201E8}" type="datetime1">
              <a:rPr lang="en-TT" smtClean="0"/>
              <a:t>21/07/2025</a:t>
            </a:fld>
            <a:endParaRPr lang="en-TT" dirty="0"/>
          </a:p>
        </p:txBody>
      </p:sp>
      <p:sp>
        <p:nvSpPr>
          <p:cNvPr id="5" name="Footer Placeholder 4"/>
          <p:cNvSpPr>
            <a:spLocks noGrp="1"/>
          </p:cNvSpPr>
          <p:nvPr>
            <p:ph type="ftr" sz="quarter" idx="11"/>
          </p:nvPr>
        </p:nvSpPr>
        <p:spPr/>
        <p:txBody>
          <a:bodyPr/>
          <a:lstStyle/>
          <a:p>
            <a:endParaRPr lang="en-TT" dirty="0"/>
          </a:p>
        </p:txBody>
      </p:sp>
      <p:sp>
        <p:nvSpPr>
          <p:cNvPr id="6" name="Slide Number Placeholder 5"/>
          <p:cNvSpPr>
            <a:spLocks noGrp="1"/>
          </p:cNvSpPr>
          <p:nvPr>
            <p:ph type="sldNum" sz="quarter" idx="12"/>
          </p:nvPr>
        </p:nvSpPr>
        <p:spPr/>
        <p:txBody>
          <a:bodyPr/>
          <a:lstStyle/>
          <a:p>
            <a:fld id="{7510FC4A-27D1-4BD3-9EA2-D3CDD68E63D3}" type="slidenum">
              <a:rPr lang="en-TT" smtClean="0"/>
              <a:t>‹#›</a:t>
            </a:fld>
            <a:endParaRPr lang="en-TT"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779031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2BDCB4-6F5F-4D40-BB56-65902F4201E8}" type="datetime1">
              <a:rPr lang="en-TT" smtClean="0"/>
              <a:t>21/07/2025</a:t>
            </a:fld>
            <a:endParaRPr lang="en-TT" dirty="0"/>
          </a:p>
        </p:txBody>
      </p:sp>
      <p:sp>
        <p:nvSpPr>
          <p:cNvPr id="5" name="Footer Placeholder 4"/>
          <p:cNvSpPr>
            <a:spLocks noGrp="1"/>
          </p:cNvSpPr>
          <p:nvPr>
            <p:ph type="ftr" sz="quarter" idx="11"/>
          </p:nvPr>
        </p:nvSpPr>
        <p:spPr/>
        <p:txBody>
          <a:bodyPr/>
          <a:lstStyle/>
          <a:p>
            <a:endParaRPr lang="en-TT" dirty="0"/>
          </a:p>
        </p:txBody>
      </p:sp>
      <p:sp>
        <p:nvSpPr>
          <p:cNvPr id="6" name="Slide Number Placeholder 5"/>
          <p:cNvSpPr>
            <a:spLocks noGrp="1"/>
          </p:cNvSpPr>
          <p:nvPr>
            <p:ph type="sldNum" sz="quarter" idx="12"/>
          </p:nvPr>
        </p:nvSpPr>
        <p:spPr/>
        <p:txBody>
          <a:bodyPr/>
          <a:lstStyle/>
          <a:p>
            <a:fld id="{7510FC4A-27D1-4BD3-9EA2-D3CDD68E63D3}" type="slidenum">
              <a:rPr lang="en-TT" smtClean="0"/>
              <a:t>‹#›</a:t>
            </a:fld>
            <a:endParaRPr lang="en-TT" dirty="0"/>
          </a:p>
        </p:txBody>
      </p:sp>
    </p:spTree>
    <p:extLst>
      <p:ext uri="{BB962C8B-B14F-4D97-AF65-F5344CB8AC3E}">
        <p14:creationId xmlns:p14="http://schemas.microsoft.com/office/powerpoint/2010/main" val="339625540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62FC4A-B8CE-4AF1-A922-CD61C98AC8AA}" type="datetime1">
              <a:rPr lang="en-TT" smtClean="0"/>
              <a:t>21/07/2025</a:t>
            </a:fld>
            <a:endParaRPr lang="en-TT" dirty="0"/>
          </a:p>
        </p:txBody>
      </p:sp>
      <p:sp>
        <p:nvSpPr>
          <p:cNvPr id="5" name="Footer Placeholder 4"/>
          <p:cNvSpPr>
            <a:spLocks noGrp="1"/>
          </p:cNvSpPr>
          <p:nvPr>
            <p:ph type="ftr" sz="quarter" idx="11"/>
          </p:nvPr>
        </p:nvSpPr>
        <p:spPr/>
        <p:txBody>
          <a:bodyPr/>
          <a:lstStyle/>
          <a:p>
            <a:endParaRPr lang="en-TT" dirty="0"/>
          </a:p>
        </p:txBody>
      </p:sp>
      <p:sp>
        <p:nvSpPr>
          <p:cNvPr id="6" name="Slide Number Placeholder 5"/>
          <p:cNvSpPr>
            <a:spLocks noGrp="1"/>
          </p:cNvSpPr>
          <p:nvPr>
            <p:ph type="sldNum" sz="quarter" idx="12"/>
          </p:nvPr>
        </p:nvSpPr>
        <p:spPr/>
        <p:txBody>
          <a:bodyPr/>
          <a:lstStyle/>
          <a:p>
            <a:fld id="{7510FC4A-27D1-4BD3-9EA2-D3CDD68E63D3}" type="slidenum">
              <a:rPr lang="en-TT" smtClean="0"/>
              <a:t>‹#›</a:t>
            </a:fld>
            <a:endParaRPr lang="en-TT" dirty="0"/>
          </a:p>
        </p:txBody>
      </p:sp>
    </p:spTree>
    <p:extLst>
      <p:ext uri="{BB962C8B-B14F-4D97-AF65-F5344CB8AC3E}">
        <p14:creationId xmlns:p14="http://schemas.microsoft.com/office/powerpoint/2010/main" val="3750366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198564-1AC8-48F2-84E8-CC556EAA3E29}" type="datetime1">
              <a:rPr lang="en-TT" smtClean="0"/>
              <a:t>21/07/2025</a:t>
            </a:fld>
            <a:endParaRPr lang="en-TT" dirty="0"/>
          </a:p>
        </p:txBody>
      </p:sp>
      <p:sp>
        <p:nvSpPr>
          <p:cNvPr id="5" name="Footer Placeholder 4"/>
          <p:cNvSpPr>
            <a:spLocks noGrp="1"/>
          </p:cNvSpPr>
          <p:nvPr>
            <p:ph type="ftr" sz="quarter" idx="11"/>
          </p:nvPr>
        </p:nvSpPr>
        <p:spPr/>
        <p:txBody>
          <a:bodyPr/>
          <a:lstStyle/>
          <a:p>
            <a:endParaRPr lang="en-TT" dirty="0"/>
          </a:p>
        </p:txBody>
      </p:sp>
      <p:sp>
        <p:nvSpPr>
          <p:cNvPr id="6" name="Slide Number Placeholder 5"/>
          <p:cNvSpPr>
            <a:spLocks noGrp="1"/>
          </p:cNvSpPr>
          <p:nvPr>
            <p:ph type="sldNum" sz="quarter" idx="12"/>
          </p:nvPr>
        </p:nvSpPr>
        <p:spPr/>
        <p:txBody>
          <a:bodyPr/>
          <a:lstStyle/>
          <a:p>
            <a:fld id="{7510FC4A-27D1-4BD3-9EA2-D3CDD68E63D3}" type="slidenum">
              <a:rPr lang="en-TT" smtClean="0"/>
              <a:t>‹#›</a:t>
            </a:fld>
            <a:endParaRPr lang="en-TT" dirty="0"/>
          </a:p>
        </p:txBody>
      </p:sp>
    </p:spTree>
    <p:extLst>
      <p:ext uri="{BB962C8B-B14F-4D97-AF65-F5344CB8AC3E}">
        <p14:creationId xmlns:p14="http://schemas.microsoft.com/office/powerpoint/2010/main" val="2890633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A17B4B-816A-4788-8498-71377CA7290E}" type="datetime1">
              <a:rPr lang="en-TT" smtClean="0"/>
              <a:t>21/07/2025</a:t>
            </a:fld>
            <a:endParaRPr lang="en-TT" dirty="0"/>
          </a:p>
        </p:txBody>
      </p:sp>
      <p:sp>
        <p:nvSpPr>
          <p:cNvPr id="5" name="Footer Placeholder 4"/>
          <p:cNvSpPr>
            <a:spLocks noGrp="1"/>
          </p:cNvSpPr>
          <p:nvPr>
            <p:ph type="ftr" sz="quarter" idx="11"/>
          </p:nvPr>
        </p:nvSpPr>
        <p:spPr/>
        <p:txBody>
          <a:bodyPr/>
          <a:lstStyle/>
          <a:p>
            <a:endParaRPr lang="en-TT" dirty="0"/>
          </a:p>
        </p:txBody>
      </p:sp>
      <p:sp>
        <p:nvSpPr>
          <p:cNvPr id="6" name="Slide Number Placeholder 5"/>
          <p:cNvSpPr>
            <a:spLocks noGrp="1"/>
          </p:cNvSpPr>
          <p:nvPr>
            <p:ph type="sldNum" sz="quarter" idx="12"/>
          </p:nvPr>
        </p:nvSpPr>
        <p:spPr/>
        <p:txBody>
          <a:bodyPr/>
          <a:lstStyle/>
          <a:p>
            <a:fld id="{7510FC4A-27D1-4BD3-9EA2-D3CDD68E63D3}" type="slidenum">
              <a:rPr lang="en-TT" smtClean="0"/>
              <a:t>‹#›</a:t>
            </a:fld>
            <a:endParaRPr lang="en-TT" dirty="0"/>
          </a:p>
        </p:txBody>
      </p:sp>
    </p:spTree>
    <p:extLst>
      <p:ext uri="{BB962C8B-B14F-4D97-AF65-F5344CB8AC3E}">
        <p14:creationId xmlns:p14="http://schemas.microsoft.com/office/powerpoint/2010/main" val="579898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146EA6-829C-4187-99E5-56801F2D2F23}" type="datetime1">
              <a:rPr lang="en-TT" smtClean="0"/>
              <a:t>21/07/2025</a:t>
            </a:fld>
            <a:endParaRPr lang="en-TT" dirty="0"/>
          </a:p>
        </p:txBody>
      </p:sp>
      <p:sp>
        <p:nvSpPr>
          <p:cNvPr id="5" name="Footer Placeholder 4"/>
          <p:cNvSpPr>
            <a:spLocks noGrp="1"/>
          </p:cNvSpPr>
          <p:nvPr>
            <p:ph type="ftr" sz="quarter" idx="11"/>
          </p:nvPr>
        </p:nvSpPr>
        <p:spPr/>
        <p:txBody>
          <a:bodyPr/>
          <a:lstStyle/>
          <a:p>
            <a:endParaRPr lang="en-TT" dirty="0"/>
          </a:p>
        </p:txBody>
      </p:sp>
      <p:sp>
        <p:nvSpPr>
          <p:cNvPr id="6" name="Slide Number Placeholder 5"/>
          <p:cNvSpPr>
            <a:spLocks noGrp="1"/>
          </p:cNvSpPr>
          <p:nvPr>
            <p:ph type="sldNum" sz="quarter" idx="12"/>
          </p:nvPr>
        </p:nvSpPr>
        <p:spPr/>
        <p:txBody>
          <a:bodyPr/>
          <a:lstStyle/>
          <a:p>
            <a:fld id="{7510FC4A-27D1-4BD3-9EA2-D3CDD68E63D3}" type="slidenum">
              <a:rPr lang="en-TT" smtClean="0"/>
              <a:t>‹#›</a:t>
            </a:fld>
            <a:endParaRPr lang="en-TT" dirty="0"/>
          </a:p>
        </p:txBody>
      </p:sp>
    </p:spTree>
    <p:extLst>
      <p:ext uri="{BB962C8B-B14F-4D97-AF65-F5344CB8AC3E}">
        <p14:creationId xmlns:p14="http://schemas.microsoft.com/office/powerpoint/2010/main" val="380217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28EE27-54A6-4313-8E10-58AE37B10997}" type="datetime1">
              <a:rPr lang="en-TT" smtClean="0"/>
              <a:t>21/07/2025</a:t>
            </a:fld>
            <a:endParaRPr lang="en-TT" dirty="0"/>
          </a:p>
        </p:txBody>
      </p:sp>
      <p:sp>
        <p:nvSpPr>
          <p:cNvPr id="6" name="Footer Placeholder 5"/>
          <p:cNvSpPr>
            <a:spLocks noGrp="1"/>
          </p:cNvSpPr>
          <p:nvPr>
            <p:ph type="ftr" sz="quarter" idx="11"/>
          </p:nvPr>
        </p:nvSpPr>
        <p:spPr/>
        <p:txBody>
          <a:bodyPr/>
          <a:lstStyle/>
          <a:p>
            <a:endParaRPr lang="en-TT" dirty="0"/>
          </a:p>
        </p:txBody>
      </p:sp>
      <p:sp>
        <p:nvSpPr>
          <p:cNvPr id="7" name="Slide Number Placeholder 6"/>
          <p:cNvSpPr>
            <a:spLocks noGrp="1"/>
          </p:cNvSpPr>
          <p:nvPr>
            <p:ph type="sldNum" sz="quarter" idx="12"/>
          </p:nvPr>
        </p:nvSpPr>
        <p:spPr/>
        <p:txBody>
          <a:bodyPr/>
          <a:lstStyle/>
          <a:p>
            <a:fld id="{7510FC4A-27D1-4BD3-9EA2-D3CDD68E63D3}" type="slidenum">
              <a:rPr lang="en-TT" smtClean="0"/>
              <a:t>‹#›</a:t>
            </a:fld>
            <a:endParaRPr lang="en-TT" dirty="0"/>
          </a:p>
        </p:txBody>
      </p:sp>
    </p:spTree>
    <p:extLst>
      <p:ext uri="{BB962C8B-B14F-4D97-AF65-F5344CB8AC3E}">
        <p14:creationId xmlns:p14="http://schemas.microsoft.com/office/powerpoint/2010/main" val="3891305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934458-9408-461E-9CEB-100AB04ED68E}" type="datetime1">
              <a:rPr lang="en-TT" smtClean="0"/>
              <a:t>21/07/2025</a:t>
            </a:fld>
            <a:endParaRPr lang="en-TT" dirty="0"/>
          </a:p>
        </p:txBody>
      </p:sp>
      <p:sp>
        <p:nvSpPr>
          <p:cNvPr id="8" name="Footer Placeholder 7"/>
          <p:cNvSpPr>
            <a:spLocks noGrp="1"/>
          </p:cNvSpPr>
          <p:nvPr>
            <p:ph type="ftr" sz="quarter" idx="11"/>
          </p:nvPr>
        </p:nvSpPr>
        <p:spPr/>
        <p:txBody>
          <a:bodyPr/>
          <a:lstStyle/>
          <a:p>
            <a:endParaRPr lang="en-TT" dirty="0"/>
          </a:p>
        </p:txBody>
      </p:sp>
      <p:sp>
        <p:nvSpPr>
          <p:cNvPr id="9" name="Slide Number Placeholder 8"/>
          <p:cNvSpPr>
            <a:spLocks noGrp="1"/>
          </p:cNvSpPr>
          <p:nvPr>
            <p:ph type="sldNum" sz="quarter" idx="12"/>
          </p:nvPr>
        </p:nvSpPr>
        <p:spPr/>
        <p:txBody>
          <a:bodyPr/>
          <a:lstStyle/>
          <a:p>
            <a:fld id="{7510FC4A-27D1-4BD3-9EA2-D3CDD68E63D3}" type="slidenum">
              <a:rPr lang="en-TT" smtClean="0"/>
              <a:t>‹#›</a:t>
            </a:fld>
            <a:endParaRPr lang="en-TT" dirty="0"/>
          </a:p>
        </p:txBody>
      </p:sp>
    </p:spTree>
    <p:extLst>
      <p:ext uri="{BB962C8B-B14F-4D97-AF65-F5344CB8AC3E}">
        <p14:creationId xmlns:p14="http://schemas.microsoft.com/office/powerpoint/2010/main" val="3449133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2C822B-4F96-4212-A80C-B744FA493EAA}" type="datetime1">
              <a:rPr lang="en-TT" smtClean="0"/>
              <a:t>21/07/2025</a:t>
            </a:fld>
            <a:endParaRPr lang="en-TT" dirty="0"/>
          </a:p>
        </p:txBody>
      </p:sp>
      <p:sp>
        <p:nvSpPr>
          <p:cNvPr id="4" name="Footer Placeholder 3"/>
          <p:cNvSpPr>
            <a:spLocks noGrp="1"/>
          </p:cNvSpPr>
          <p:nvPr>
            <p:ph type="ftr" sz="quarter" idx="11"/>
          </p:nvPr>
        </p:nvSpPr>
        <p:spPr/>
        <p:txBody>
          <a:bodyPr/>
          <a:lstStyle/>
          <a:p>
            <a:endParaRPr lang="en-TT" dirty="0"/>
          </a:p>
        </p:txBody>
      </p:sp>
      <p:sp>
        <p:nvSpPr>
          <p:cNvPr id="5" name="Slide Number Placeholder 4"/>
          <p:cNvSpPr>
            <a:spLocks noGrp="1"/>
          </p:cNvSpPr>
          <p:nvPr>
            <p:ph type="sldNum" sz="quarter" idx="12"/>
          </p:nvPr>
        </p:nvSpPr>
        <p:spPr/>
        <p:txBody>
          <a:bodyPr/>
          <a:lstStyle/>
          <a:p>
            <a:fld id="{7510FC4A-27D1-4BD3-9EA2-D3CDD68E63D3}" type="slidenum">
              <a:rPr lang="en-TT" smtClean="0"/>
              <a:t>‹#›</a:t>
            </a:fld>
            <a:endParaRPr lang="en-TT" dirty="0"/>
          </a:p>
        </p:txBody>
      </p:sp>
    </p:spTree>
    <p:extLst>
      <p:ext uri="{BB962C8B-B14F-4D97-AF65-F5344CB8AC3E}">
        <p14:creationId xmlns:p14="http://schemas.microsoft.com/office/powerpoint/2010/main" val="1843385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2D4E44-2C36-4085-A66A-C77AE74F833B}" type="datetime1">
              <a:rPr lang="en-TT" smtClean="0"/>
              <a:t>21/07/2025</a:t>
            </a:fld>
            <a:endParaRPr lang="en-TT" dirty="0"/>
          </a:p>
        </p:txBody>
      </p:sp>
      <p:sp>
        <p:nvSpPr>
          <p:cNvPr id="3" name="Footer Placeholder 2"/>
          <p:cNvSpPr>
            <a:spLocks noGrp="1"/>
          </p:cNvSpPr>
          <p:nvPr>
            <p:ph type="ftr" sz="quarter" idx="11"/>
          </p:nvPr>
        </p:nvSpPr>
        <p:spPr/>
        <p:txBody>
          <a:bodyPr/>
          <a:lstStyle/>
          <a:p>
            <a:endParaRPr lang="en-TT" dirty="0"/>
          </a:p>
        </p:txBody>
      </p:sp>
      <p:sp>
        <p:nvSpPr>
          <p:cNvPr id="4" name="Slide Number Placeholder 3"/>
          <p:cNvSpPr>
            <a:spLocks noGrp="1"/>
          </p:cNvSpPr>
          <p:nvPr>
            <p:ph type="sldNum" sz="quarter" idx="12"/>
          </p:nvPr>
        </p:nvSpPr>
        <p:spPr/>
        <p:txBody>
          <a:bodyPr/>
          <a:lstStyle/>
          <a:p>
            <a:fld id="{7510FC4A-27D1-4BD3-9EA2-D3CDD68E63D3}" type="slidenum">
              <a:rPr lang="en-TT" smtClean="0"/>
              <a:t>‹#›</a:t>
            </a:fld>
            <a:endParaRPr lang="en-TT" dirty="0"/>
          </a:p>
        </p:txBody>
      </p:sp>
    </p:spTree>
    <p:extLst>
      <p:ext uri="{BB962C8B-B14F-4D97-AF65-F5344CB8AC3E}">
        <p14:creationId xmlns:p14="http://schemas.microsoft.com/office/powerpoint/2010/main" val="43055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B27787-07AB-4004-A60F-95CF240F17DC}" type="datetime1">
              <a:rPr lang="en-TT" smtClean="0"/>
              <a:t>21/07/2025</a:t>
            </a:fld>
            <a:endParaRPr lang="en-TT" dirty="0"/>
          </a:p>
        </p:txBody>
      </p:sp>
      <p:sp>
        <p:nvSpPr>
          <p:cNvPr id="6" name="Footer Placeholder 5"/>
          <p:cNvSpPr>
            <a:spLocks noGrp="1"/>
          </p:cNvSpPr>
          <p:nvPr>
            <p:ph type="ftr" sz="quarter" idx="11"/>
          </p:nvPr>
        </p:nvSpPr>
        <p:spPr/>
        <p:txBody>
          <a:bodyPr/>
          <a:lstStyle/>
          <a:p>
            <a:endParaRPr lang="en-TT" dirty="0"/>
          </a:p>
        </p:txBody>
      </p:sp>
      <p:sp>
        <p:nvSpPr>
          <p:cNvPr id="7" name="Slide Number Placeholder 6"/>
          <p:cNvSpPr>
            <a:spLocks noGrp="1"/>
          </p:cNvSpPr>
          <p:nvPr>
            <p:ph type="sldNum" sz="quarter" idx="12"/>
          </p:nvPr>
        </p:nvSpPr>
        <p:spPr/>
        <p:txBody>
          <a:bodyPr/>
          <a:lstStyle/>
          <a:p>
            <a:fld id="{7510FC4A-27D1-4BD3-9EA2-D3CDD68E63D3}" type="slidenum">
              <a:rPr lang="en-TT" smtClean="0"/>
              <a:t>‹#›</a:t>
            </a:fld>
            <a:endParaRPr lang="en-TT" dirty="0"/>
          </a:p>
        </p:txBody>
      </p:sp>
    </p:spTree>
    <p:extLst>
      <p:ext uri="{BB962C8B-B14F-4D97-AF65-F5344CB8AC3E}">
        <p14:creationId xmlns:p14="http://schemas.microsoft.com/office/powerpoint/2010/main" val="800594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TT" dirty="0"/>
          </a:p>
        </p:txBody>
      </p:sp>
      <p:sp>
        <p:nvSpPr>
          <p:cNvPr id="7" name="Slide Number Placeholder 6"/>
          <p:cNvSpPr>
            <a:spLocks noGrp="1"/>
          </p:cNvSpPr>
          <p:nvPr>
            <p:ph type="sldNum" sz="quarter" idx="12"/>
          </p:nvPr>
        </p:nvSpPr>
        <p:spPr/>
        <p:txBody>
          <a:bodyPr/>
          <a:lstStyle/>
          <a:p>
            <a:fld id="{7510FC4A-27D1-4BD3-9EA2-D3CDD68E63D3}" type="slidenum">
              <a:rPr lang="en-TT" smtClean="0"/>
              <a:t>‹#›</a:t>
            </a:fld>
            <a:endParaRPr lang="en-TT" dirty="0"/>
          </a:p>
        </p:txBody>
      </p:sp>
      <p:sp>
        <p:nvSpPr>
          <p:cNvPr id="5" name="Date Placeholder 4"/>
          <p:cNvSpPr>
            <a:spLocks noGrp="1"/>
          </p:cNvSpPr>
          <p:nvPr>
            <p:ph type="dt" sz="half" idx="10"/>
          </p:nvPr>
        </p:nvSpPr>
        <p:spPr/>
        <p:txBody>
          <a:bodyPr/>
          <a:lstStyle/>
          <a:p>
            <a:fld id="{28D55626-B257-4198-8891-B354750B1905}" type="datetime1">
              <a:rPr lang="en-TT" smtClean="0"/>
              <a:t>21/07/2025</a:t>
            </a:fld>
            <a:endParaRPr lang="en-TT" dirty="0"/>
          </a:p>
        </p:txBody>
      </p:sp>
    </p:spTree>
    <p:extLst>
      <p:ext uri="{BB962C8B-B14F-4D97-AF65-F5344CB8AC3E}">
        <p14:creationId xmlns:p14="http://schemas.microsoft.com/office/powerpoint/2010/main" val="2435814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2BDCB4-6F5F-4D40-BB56-65902F4201E8}" type="datetime1">
              <a:rPr lang="en-TT" smtClean="0"/>
              <a:t>21/07/2025</a:t>
            </a:fld>
            <a:endParaRPr lang="en-TT"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TT"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510FC4A-27D1-4BD3-9EA2-D3CDD68E63D3}" type="slidenum">
              <a:rPr lang="en-TT" smtClean="0"/>
              <a:t>‹#›</a:t>
            </a:fld>
            <a:endParaRPr lang="en-TT" dirty="0"/>
          </a:p>
        </p:txBody>
      </p:sp>
    </p:spTree>
    <p:extLst>
      <p:ext uri="{BB962C8B-B14F-4D97-AF65-F5344CB8AC3E}">
        <p14:creationId xmlns:p14="http://schemas.microsoft.com/office/powerpoint/2010/main" val="385474848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3.xml"/><Relationship Id="rId7" Type="http://schemas.openxmlformats.org/officeDocument/2006/relationships/image" Target="../media/image3.jpe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jpe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609" y="1227906"/>
            <a:ext cx="9144000" cy="2387600"/>
          </a:xfrm>
        </p:spPr>
        <p:txBody>
          <a:bodyPr>
            <a:normAutofit fontScale="90000"/>
          </a:bodyPr>
          <a:lstStyle/>
          <a:p>
            <a:r>
              <a:rPr lang="en-US" dirty="0"/>
              <a:t>Regional Criteria and Standards for N and P Loads in Domestic and Industrial Wastewater Discharges </a:t>
            </a:r>
            <a:endParaRPr lang="en-TT" dirty="0"/>
          </a:p>
        </p:txBody>
      </p:sp>
      <p:sp>
        <p:nvSpPr>
          <p:cNvPr id="3" name="Subtitle 2"/>
          <p:cNvSpPr>
            <a:spLocks noGrp="1"/>
          </p:cNvSpPr>
          <p:nvPr>
            <p:ph type="subTitle" idx="1"/>
          </p:nvPr>
        </p:nvSpPr>
        <p:spPr>
          <a:xfrm>
            <a:off x="1737976" y="3699851"/>
            <a:ext cx="7766936" cy="1096899"/>
          </a:xfrm>
        </p:spPr>
        <p:txBody>
          <a:bodyPr>
            <a:noAutofit/>
          </a:bodyPr>
          <a:lstStyle/>
          <a:p>
            <a:r>
              <a:rPr lang="en-US" sz="1200" dirty="0"/>
              <a:t>Seventh Meeting of the Scientific and Technical Advisory Committee of the Protocol Concerning Pollution from Land-Based Sources and Activities (7th LBS STAC)</a:t>
            </a:r>
          </a:p>
          <a:p>
            <a:r>
              <a:rPr lang="en-TT" sz="1200" b="1" dirty="0"/>
              <a:t>Maurice Narcis, PhD</a:t>
            </a:r>
          </a:p>
          <a:p>
            <a:r>
              <a:rPr lang="en-TT" sz="1200" b="1" dirty="0"/>
              <a:t>Institute of Marine Affairs</a:t>
            </a:r>
          </a:p>
          <a:p>
            <a:r>
              <a:rPr lang="en-TT" sz="1200" b="1" dirty="0"/>
              <a:t>24</a:t>
            </a:r>
            <a:r>
              <a:rPr lang="en-TT" sz="1200" b="1" baseline="30000" dirty="0"/>
              <a:t>th</a:t>
            </a:r>
            <a:r>
              <a:rPr lang="en-TT" sz="1200" b="1" dirty="0"/>
              <a:t> July, 2025</a:t>
            </a:r>
          </a:p>
        </p:txBody>
      </p:sp>
      <p:pic>
        <p:nvPicPr>
          <p:cNvPr id="5" name="Imagen 2"/>
          <p:cNvPicPr/>
          <p:nvPr/>
        </p:nvPicPr>
        <p:blipFill>
          <a:blip r:embed="rId2">
            <a:extLst>
              <a:ext uri="{28A0092B-C50C-407E-A947-70E740481C1C}">
                <a14:useLocalDpi xmlns:a14="http://schemas.microsoft.com/office/drawing/2010/main" val="0"/>
              </a:ext>
            </a:extLst>
          </a:blip>
          <a:srcRect/>
          <a:stretch>
            <a:fillRect/>
          </a:stretch>
        </p:blipFill>
        <p:spPr bwMode="auto">
          <a:xfrm>
            <a:off x="823130" y="5479277"/>
            <a:ext cx="2344420" cy="539115"/>
          </a:xfrm>
          <a:prstGeom prst="rect">
            <a:avLst/>
          </a:prstGeom>
          <a:noFill/>
          <a:ln>
            <a:noFill/>
          </a:ln>
        </p:spPr>
      </p:pic>
      <p:pic>
        <p:nvPicPr>
          <p:cNvPr id="6" name="Picture 5"/>
          <p:cNvPicPr>
            <a:picLocks noChangeAspect="1"/>
          </p:cNvPicPr>
          <p:nvPr/>
        </p:nvPicPr>
        <p:blipFill>
          <a:blip r:embed="rId3"/>
          <a:stretch>
            <a:fillRect/>
          </a:stretch>
        </p:blipFill>
        <p:spPr>
          <a:xfrm>
            <a:off x="7003054" y="5150569"/>
            <a:ext cx="1202148" cy="1196529"/>
          </a:xfrm>
          <a:prstGeom prst="rect">
            <a:avLst/>
          </a:prstGeom>
        </p:spPr>
      </p:pic>
    </p:spTree>
    <p:extLst>
      <p:ext uri="{BB962C8B-B14F-4D97-AF65-F5344CB8AC3E}">
        <p14:creationId xmlns:p14="http://schemas.microsoft.com/office/powerpoint/2010/main" val="4191952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The Nutrient Problem</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89525" y="2532063"/>
            <a:ext cx="4184650" cy="3138487"/>
          </a:xfrm>
        </p:spPr>
      </p:pic>
      <p:sp>
        <p:nvSpPr>
          <p:cNvPr id="5" name="Slide Number Placeholder 4"/>
          <p:cNvSpPr>
            <a:spLocks noGrp="1"/>
          </p:cNvSpPr>
          <p:nvPr>
            <p:ph type="sldNum" sz="quarter" idx="12"/>
          </p:nvPr>
        </p:nvSpPr>
        <p:spPr/>
        <p:txBody>
          <a:bodyPr/>
          <a:lstStyle/>
          <a:p>
            <a:fld id="{7510FC4A-27D1-4BD3-9EA2-D3CDD68E63D3}" type="slidenum">
              <a:rPr lang="en-TT" smtClean="0"/>
              <a:t>10</a:t>
            </a:fld>
            <a:endParaRPr lang="en-TT" dirty="0"/>
          </a:p>
        </p:txBody>
      </p:sp>
      <p:pic>
        <p:nvPicPr>
          <p:cNvPr id="6" name="Content Placeholder 3"/>
          <p:cNvPicPr>
            <a:picLocks noGrp="1" noChangeAspect="1"/>
          </p:cNvPicPr>
          <p:nvPr>
            <p:ph sz="half" idx="1"/>
          </p:nvPr>
        </p:nvPicPr>
        <p:blipFill>
          <a:blip r:embed="rId3"/>
          <a:stretch>
            <a:fillRect/>
          </a:stretch>
        </p:blipFill>
        <p:spPr>
          <a:xfrm>
            <a:off x="677863" y="2621514"/>
            <a:ext cx="4183062" cy="2959584"/>
          </a:xfrm>
          <a:prstGeom prst="rect">
            <a:avLst/>
          </a:prstGeom>
        </p:spPr>
      </p:pic>
    </p:spTree>
    <p:extLst>
      <p:ext uri="{BB962C8B-B14F-4D97-AF65-F5344CB8AC3E}">
        <p14:creationId xmlns:p14="http://schemas.microsoft.com/office/powerpoint/2010/main" val="2205766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LBS Discharge Limits</a:t>
            </a:r>
          </a:p>
        </p:txBody>
      </p:sp>
      <p:sp>
        <p:nvSpPr>
          <p:cNvPr id="7" name="Text Placeholder 6"/>
          <p:cNvSpPr>
            <a:spLocks noGrp="1"/>
          </p:cNvSpPr>
          <p:nvPr>
            <p:ph type="body" idx="1"/>
          </p:nvPr>
        </p:nvSpPr>
        <p:spPr/>
        <p:txBody>
          <a:bodyPr/>
          <a:lstStyle/>
          <a:p>
            <a:pPr algn="ctr"/>
            <a:r>
              <a:rPr lang="en-TT" dirty="0"/>
              <a:t>Class I</a:t>
            </a:r>
          </a:p>
        </p:txBody>
      </p:sp>
      <p:graphicFrame>
        <p:nvGraphicFramePr>
          <p:cNvPr id="6" name="Content Placeholder 5"/>
          <p:cNvGraphicFramePr>
            <a:graphicFrameLocks noGrp="1"/>
          </p:cNvGraphicFramePr>
          <p:nvPr>
            <p:ph sz="half" idx="2"/>
          </p:nvPr>
        </p:nvGraphicFramePr>
        <p:xfrm>
          <a:off x="676275" y="2736850"/>
          <a:ext cx="4184650" cy="2578100"/>
        </p:xfrm>
        <a:graphic>
          <a:graphicData uri="http://schemas.openxmlformats.org/drawingml/2006/table">
            <a:tbl>
              <a:tblPr>
                <a:tableStyleId>{5C22544A-7EE6-4342-B048-85BDC9FD1C3A}</a:tableStyleId>
              </a:tblPr>
              <a:tblGrid>
                <a:gridCol w="2393182">
                  <a:extLst>
                    <a:ext uri="{9D8B030D-6E8A-4147-A177-3AD203B41FA5}">
                      <a16:colId xmlns:a16="http://schemas.microsoft.com/office/drawing/2014/main" val="1284312286"/>
                    </a:ext>
                  </a:extLst>
                </a:gridCol>
                <a:gridCol w="1791468">
                  <a:extLst>
                    <a:ext uri="{9D8B030D-6E8A-4147-A177-3AD203B41FA5}">
                      <a16:colId xmlns:a16="http://schemas.microsoft.com/office/drawing/2014/main" val="1466220147"/>
                    </a:ext>
                  </a:extLst>
                </a:gridCol>
              </a:tblGrid>
              <a:tr h="190500">
                <a:tc>
                  <a:txBody>
                    <a:bodyPr/>
                    <a:lstStyle/>
                    <a:p>
                      <a:pPr algn="ctr" fontAlgn="b"/>
                      <a:r>
                        <a:rPr lang="en-TT" sz="1100" u="none" strike="noStrike">
                          <a:effectLst/>
                        </a:rPr>
                        <a:t>Parameter</a:t>
                      </a:r>
                      <a:endParaRPr lang="en-TT"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TT" sz="1100" u="none" strike="noStrike">
                          <a:effectLst/>
                        </a:rPr>
                        <a:t>Effluent Limits </a:t>
                      </a:r>
                      <a:endParaRPr lang="en-TT"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41930985"/>
                  </a:ext>
                </a:extLst>
              </a:tr>
              <a:tr h="184150">
                <a:tc>
                  <a:txBody>
                    <a:bodyPr/>
                    <a:lstStyle/>
                    <a:p>
                      <a:pPr algn="l" fontAlgn="b"/>
                      <a:r>
                        <a:rPr lang="en-TT" sz="1100" u="none" strike="noStrike">
                          <a:effectLst/>
                        </a:rPr>
                        <a:t>Total Suspended Solids</a:t>
                      </a:r>
                      <a:endParaRPr lang="en-TT"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TT" sz="1100" u="none" strike="noStrike">
                          <a:effectLst/>
                        </a:rPr>
                        <a:t>30 mg/l*</a:t>
                      </a:r>
                      <a:endParaRPr lang="en-TT" sz="1100" b="0" i="0" u="none" strike="noStrike">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01202716"/>
                  </a:ext>
                </a:extLst>
              </a:tr>
              <a:tr h="209550">
                <a:tc>
                  <a:txBody>
                    <a:bodyPr/>
                    <a:lstStyle/>
                    <a:p>
                      <a:pPr algn="l" fontAlgn="b"/>
                      <a:r>
                        <a:rPr lang="en-TT" sz="1100" u="none" strike="noStrike">
                          <a:effectLst/>
                        </a:rPr>
                        <a:t>Biochemical Oxygen Demand (BOD</a:t>
                      </a:r>
                      <a:r>
                        <a:rPr lang="en-TT" sz="1100" u="none" strike="noStrike" baseline="-25000">
                          <a:effectLst/>
                        </a:rPr>
                        <a:t>5</a:t>
                      </a:r>
                      <a:r>
                        <a:rPr lang="en-TT" sz="1100" u="none" strike="noStrike">
                          <a:effectLst/>
                        </a:rPr>
                        <a:t>)</a:t>
                      </a:r>
                      <a:endParaRPr lang="en-TT"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TT" sz="1100" u="none" strike="noStrike">
                          <a:effectLst/>
                        </a:rPr>
                        <a:t>30 mg/l</a:t>
                      </a:r>
                      <a:endParaRPr lang="en-TT" sz="1100" b="0" i="0" u="none" strike="noStrike">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25035324"/>
                  </a:ext>
                </a:extLst>
              </a:tr>
              <a:tr h="184150">
                <a:tc>
                  <a:txBody>
                    <a:bodyPr/>
                    <a:lstStyle/>
                    <a:p>
                      <a:pPr algn="l" fontAlgn="b"/>
                      <a:r>
                        <a:rPr lang="en-TT" sz="1100" u="none" strike="noStrike">
                          <a:effectLst/>
                        </a:rPr>
                        <a:t>pH</a:t>
                      </a:r>
                      <a:endParaRPr lang="en-TT"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TT" sz="1100" u="none" strike="noStrike">
                          <a:effectLst/>
                        </a:rPr>
                        <a:t>5-10 pH units</a:t>
                      </a:r>
                      <a:endParaRPr lang="en-TT" sz="1100" b="0" i="0" u="none" strike="noStrike">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48025483"/>
                  </a:ext>
                </a:extLst>
              </a:tr>
              <a:tr h="184150">
                <a:tc>
                  <a:txBody>
                    <a:bodyPr/>
                    <a:lstStyle/>
                    <a:p>
                      <a:pPr algn="l" fontAlgn="b"/>
                      <a:r>
                        <a:rPr lang="en-TT" sz="1100" u="none" strike="noStrike">
                          <a:effectLst/>
                        </a:rPr>
                        <a:t>Fats, Oil and Grease</a:t>
                      </a:r>
                      <a:endParaRPr lang="en-TT"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TT" sz="1100" u="none" strike="noStrike">
                          <a:effectLst/>
                        </a:rPr>
                        <a:t>15 mg/l</a:t>
                      </a:r>
                      <a:endParaRPr lang="en-TT" sz="1100" b="0" i="0" u="none" strike="noStrike">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42462794"/>
                  </a:ext>
                </a:extLst>
              </a:tr>
              <a:tr h="1244600">
                <a:tc>
                  <a:txBody>
                    <a:bodyPr/>
                    <a:lstStyle/>
                    <a:p>
                      <a:pPr algn="l" fontAlgn="t"/>
                      <a:r>
                        <a:rPr lang="en-US" sz="1100" u="none" strike="noStrike">
                          <a:effectLst/>
                        </a:rPr>
                        <a:t>Faecal Coliform</a:t>
                      </a:r>
                      <a:br>
                        <a:rPr lang="en-US" sz="1100" u="none" strike="noStrike">
                          <a:effectLst/>
                        </a:rPr>
                      </a:br>
                      <a:r>
                        <a:rPr lang="en-US" sz="1100" u="none" strike="noStrike">
                          <a:effectLst/>
                        </a:rPr>
                        <a:t>(Parties may meet effluent limitations either for faecal coliform or for E. coli (freshwater) and enterococci (saline water).)</a:t>
                      </a:r>
                      <a:endParaRPr lang="en-US" sz="1100" b="0" i="0" u="none" strike="noStrike">
                        <a:solidFill>
                          <a:srgbClr val="000000"/>
                        </a:solidFill>
                        <a:effectLst/>
                        <a:latin typeface="Calibri" panose="020F0502020204030204" pitchFamily="34" charset="0"/>
                      </a:endParaRPr>
                    </a:p>
                  </a:txBody>
                  <a:tcPr marL="0" marR="0" marT="0" marB="0"/>
                </a:tc>
                <a:tc>
                  <a:txBody>
                    <a:bodyPr/>
                    <a:lstStyle/>
                    <a:p>
                      <a:pPr algn="l" fontAlgn="t"/>
                      <a:r>
                        <a:rPr lang="en-TT" sz="1100" u="none" strike="noStrike">
                          <a:effectLst/>
                        </a:rPr>
                        <a:t>Faecal Coliform: 200 mpn/100 ml; or</a:t>
                      </a:r>
                      <a:br>
                        <a:rPr lang="en-TT" sz="1100" u="none" strike="noStrike">
                          <a:effectLst/>
                        </a:rPr>
                      </a:br>
                      <a:r>
                        <a:rPr lang="en-TT" sz="1100" u="none" strike="noStrike">
                          <a:effectLst/>
                        </a:rPr>
                        <a:t>a. E. coli: 126 organisms/100ml;</a:t>
                      </a:r>
                      <a:br>
                        <a:rPr lang="en-TT" sz="1100" u="none" strike="noStrike">
                          <a:effectLst/>
                        </a:rPr>
                      </a:br>
                      <a:r>
                        <a:rPr lang="en-TT" sz="1100" u="none" strike="noStrike">
                          <a:effectLst/>
                        </a:rPr>
                        <a:t>b. enterococci: 35</a:t>
                      </a:r>
                      <a:br>
                        <a:rPr lang="en-TT" sz="1100" u="none" strike="noStrike">
                          <a:effectLst/>
                        </a:rPr>
                      </a:br>
                      <a:r>
                        <a:rPr lang="en-TT" sz="1100" u="none" strike="noStrike">
                          <a:effectLst/>
                        </a:rPr>
                        <a:t>organisms/100 ml</a:t>
                      </a:r>
                      <a:endParaRPr lang="en-TT" sz="1100" b="0" i="0" u="none" strike="noStrike">
                        <a:solidFill>
                          <a:srgbClr val="FF0000"/>
                        </a:solidFill>
                        <a:effectLst/>
                        <a:latin typeface="Calibri" panose="020F0502020204030204" pitchFamily="34" charset="0"/>
                      </a:endParaRPr>
                    </a:p>
                  </a:txBody>
                  <a:tcPr marL="0" marR="0" marT="0" marB="0"/>
                </a:tc>
                <a:extLst>
                  <a:ext uri="{0D108BD9-81ED-4DB2-BD59-A6C34878D82A}">
                    <a16:rowId xmlns:a16="http://schemas.microsoft.com/office/drawing/2014/main" val="3069883630"/>
                  </a:ext>
                </a:extLst>
              </a:tr>
              <a:tr h="190500">
                <a:tc>
                  <a:txBody>
                    <a:bodyPr/>
                    <a:lstStyle/>
                    <a:p>
                      <a:pPr algn="l" fontAlgn="b"/>
                      <a:r>
                        <a:rPr lang="en-TT" sz="1100" u="none" strike="noStrike">
                          <a:effectLst/>
                        </a:rPr>
                        <a:t>Floatables</a:t>
                      </a:r>
                      <a:endParaRPr lang="en-TT"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TT" sz="1100" u="none" strike="noStrike">
                          <a:effectLst/>
                        </a:rPr>
                        <a:t>not visible</a:t>
                      </a:r>
                      <a:endParaRPr lang="en-TT" sz="1100" b="0" i="0" u="none" strike="noStrike">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05282110"/>
                  </a:ext>
                </a:extLst>
              </a:tr>
              <a:tr h="190500">
                <a:tc gridSpan="2">
                  <a:txBody>
                    <a:bodyPr/>
                    <a:lstStyle/>
                    <a:p>
                      <a:pPr algn="l" fontAlgn="b"/>
                      <a:r>
                        <a:rPr lang="en-US" sz="1100" u="none" strike="noStrike" dirty="0">
                          <a:effectLst/>
                        </a:rPr>
                        <a:t>* Does not include algae from treatment ponds</a:t>
                      </a:r>
                      <a:endParaRPr lang="en-US" sz="11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TT"/>
                    </a:p>
                  </a:txBody>
                  <a:tcPr/>
                </a:tc>
                <a:extLst>
                  <a:ext uri="{0D108BD9-81ED-4DB2-BD59-A6C34878D82A}">
                    <a16:rowId xmlns:a16="http://schemas.microsoft.com/office/drawing/2014/main" val="3962149773"/>
                  </a:ext>
                </a:extLst>
              </a:tr>
            </a:tbl>
          </a:graphicData>
        </a:graphic>
      </p:graphicFrame>
      <p:sp>
        <p:nvSpPr>
          <p:cNvPr id="8" name="Text Placeholder 7"/>
          <p:cNvSpPr>
            <a:spLocks noGrp="1"/>
          </p:cNvSpPr>
          <p:nvPr>
            <p:ph type="body" sz="quarter" idx="3"/>
          </p:nvPr>
        </p:nvSpPr>
        <p:spPr/>
        <p:txBody>
          <a:bodyPr/>
          <a:lstStyle/>
          <a:p>
            <a:pPr algn="ctr"/>
            <a:r>
              <a:rPr lang="en-TT" dirty="0"/>
              <a:t>Class II</a:t>
            </a:r>
          </a:p>
        </p:txBody>
      </p:sp>
      <p:graphicFrame>
        <p:nvGraphicFramePr>
          <p:cNvPr id="10" name="Content Placeholder 9"/>
          <p:cNvGraphicFramePr>
            <a:graphicFrameLocks noGrp="1"/>
          </p:cNvGraphicFramePr>
          <p:nvPr>
            <p:ph sz="quarter" idx="4"/>
            <p:extLst>
              <p:ext uri="{D42A27DB-BD31-4B8C-83A1-F6EECF244321}">
                <p14:modId xmlns:p14="http://schemas.microsoft.com/office/powerpoint/2010/main" val="4090348391"/>
              </p:ext>
            </p:extLst>
          </p:nvPr>
        </p:nvGraphicFramePr>
        <p:xfrm>
          <a:off x="5238092" y="2736850"/>
          <a:ext cx="3886200" cy="1459230"/>
        </p:xfrm>
        <a:graphic>
          <a:graphicData uri="http://schemas.openxmlformats.org/drawingml/2006/table">
            <a:tbl>
              <a:tblPr>
                <a:tableStyleId>{5C22544A-7EE6-4342-B048-85BDC9FD1C3A}</a:tableStyleId>
              </a:tblPr>
              <a:tblGrid>
                <a:gridCol w="2222500">
                  <a:extLst>
                    <a:ext uri="{9D8B030D-6E8A-4147-A177-3AD203B41FA5}">
                      <a16:colId xmlns:a16="http://schemas.microsoft.com/office/drawing/2014/main" val="1377970122"/>
                    </a:ext>
                  </a:extLst>
                </a:gridCol>
                <a:gridCol w="1663700">
                  <a:extLst>
                    <a:ext uri="{9D8B030D-6E8A-4147-A177-3AD203B41FA5}">
                      <a16:colId xmlns:a16="http://schemas.microsoft.com/office/drawing/2014/main" val="170436452"/>
                    </a:ext>
                  </a:extLst>
                </a:gridCol>
              </a:tblGrid>
              <a:tr h="190500">
                <a:tc>
                  <a:txBody>
                    <a:bodyPr/>
                    <a:lstStyle/>
                    <a:p>
                      <a:pPr algn="ctr" fontAlgn="b"/>
                      <a:r>
                        <a:rPr lang="en-TT" sz="1100" u="none" strike="noStrike">
                          <a:effectLst/>
                        </a:rPr>
                        <a:t>Parameter</a:t>
                      </a:r>
                      <a:endParaRPr lang="en-TT"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TT" sz="1100" u="none" strike="noStrike">
                          <a:effectLst/>
                        </a:rPr>
                        <a:t>Effluent Limits </a:t>
                      </a:r>
                      <a:endParaRPr lang="en-TT"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0259190"/>
                  </a:ext>
                </a:extLst>
              </a:tr>
              <a:tr h="184150">
                <a:tc>
                  <a:txBody>
                    <a:bodyPr/>
                    <a:lstStyle/>
                    <a:p>
                      <a:pPr algn="l" fontAlgn="b"/>
                      <a:r>
                        <a:rPr lang="en-TT" sz="1100" u="none" strike="noStrike">
                          <a:effectLst/>
                        </a:rPr>
                        <a:t>Total Suspended Solids</a:t>
                      </a:r>
                      <a:endParaRPr lang="en-TT"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TT" sz="1100" u="none" strike="noStrike">
                          <a:effectLst/>
                        </a:rPr>
                        <a:t>150 mg/l*</a:t>
                      </a:r>
                      <a:endParaRPr lang="en-TT"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13671017"/>
                  </a:ext>
                </a:extLst>
              </a:tr>
              <a:tr h="209550">
                <a:tc>
                  <a:txBody>
                    <a:bodyPr/>
                    <a:lstStyle/>
                    <a:p>
                      <a:pPr algn="l" fontAlgn="b"/>
                      <a:r>
                        <a:rPr lang="en-TT" sz="1100" u="none" strike="noStrike">
                          <a:effectLst/>
                        </a:rPr>
                        <a:t>Biochemical Oxygen Demand (BOD</a:t>
                      </a:r>
                      <a:r>
                        <a:rPr lang="en-TT" sz="1100" u="none" strike="noStrike" baseline="-25000">
                          <a:effectLst/>
                        </a:rPr>
                        <a:t>5</a:t>
                      </a:r>
                      <a:r>
                        <a:rPr lang="en-TT" sz="1100" u="none" strike="noStrike">
                          <a:effectLst/>
                        </a:rPr>
                        <a:t>)</a:t>
                      </a:r>
                      <a:endParaRPr lang="en-TT"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TT" sz="1100" u="none" strike="noStrike">
                          <a:effectLst/>
                        </a:rPr>
                        <a:t>150 mg/l</a:t>
                      </a:r>
                      <a:endParaRPr lang="en-TT"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4834677"/>
                  </a:ext>
                </a:extLst>
              </a:tr>
              <a:tr h="184150">
                <a:tc>
                  <a:txBody>
                    <a:bodyPr/>
                    <a:lstStyle/>
                    <a:p>
                      <a:pPr algn="l" fontAlgn="b"/>
                      <a:r>
                        <a:rPr lang="en-TT" sz="1100" u="none" strike="noStrike">
                          <a:effectLst/>
                        </a:rPr>
                        <a:t>pH</a:t>
                      </a:r>
                      <a:endParaRPr lang="en-TT"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TT" sz="1100" u="none" strike="noStrike">
                          <a:effectLst/>
                        </a:rPr>
                        <a:t>5-10 pH units</a:t>
                      </a:r>
                      <a:endParaRPr lang="en-TT"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28174956"/>
                  </a:ext>
                </a:extLst>
              </a:tr>
              <a:tr h="184150">
                <a:tc>
                  <a:txBody>
                    <a:bodyPr/>
                    <a:lstStyle/>
                    <a:p>
                      <a:pPr algn="l" fontAlgn="b"/>
                      <a:r>
                        <a:rPr lang="en-TT" sz="1100" u="none" strike="noStrike">
                          <a:effectLst/>
                        </a:rPr>
                        <a:t>Fats, Oil and Grease</a:t>
                      </a:r>
                      <a:endParaRPr lang="en-TT"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TT" sz="1100" u="none" strike="noStrike">
                          <a:effectLst/>
                        </a:rPr>
                        <a:t>50 mg/l</a:t>
                      </a:r>
                      <a:endParaRPr lang="en-TT"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49645088"/>
                  </a:ext>
                </a:extLst>
              </a:tr>
              <a:tr h="190500">
                <a:tc>
                  <a:txBody>
                    <a:bodyPr/>
                    <a:lstStyle/>
                    <a:p>
                      <a:pPr algn="l" fontAlgn="b"/>
                      <a:r>
                        <a:rPr lang="en-TT" sz="1100" u="none" strike="noStrike">
                          <a:effectLst/>
                        </a:rPr>
                        <a:t>Floatables</a:t>
                      </a:r>
                      <a:endParaRPr lang="en-TT"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TT" sz="1100" u="none" strike="noStrike">
                          <a:effectLst/>
                        </a:rPr>
                        <a:t>not visible</a:t>
                      </a:r>
                      <a:endParaRPr lang="en-TT"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2326182"/>
                  </a:ext>
                </a:extLst>
              </a:tr>
              <a:tr h="190500">
                <a:tc gridSpan="2">
                  <a:txBody>
                    <a:bodyPr/>
                    <a:lstStyle/>
                    <a:p>
                      <a:pPr algn="l" fontAlgn="b"/>
                      <a:r>
                        <a:rPr lang="en-US" sz="1100" u="none" strike="noStrike" dirty="0">
                          <a:effectLst/>
                        </a:rPr>
                        <a:t>* Does not include algae from treatment ponds</a:t>
                      </a:r>
                      <a:endParaRPr lang="en-US" sz="11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TT"/>
                    </a:p>
                  </a:txBody>
                  <a:tcPr/>
                </a:tc>
                <a:extLst>
                  <a:ext uri="{0D108BD9-81ED-4DB2-BD59-A6C34878D82A}">
                    <a16:rowId xmlns:a16="http://schemas.microsoft.com/office/drawing/2014/main" val="66525428"/>
                  </a:ext>
                </a:extLst>
              </a:tr>
            </a:tbl>
          </a:graphicData>
        </a:graphic>
      </p:graphicFrame>
      <p:sp>
        <p:nvSpPr>
          <p:cNvPr id="5" name="Slide Number Placeholder 4"/>
          <p:cNvSpPr>
            <a:spLocks noGrp="1"/>
          </p:cNvSpPr>
          <p:nvPr>
            <p:ph type="sldNum" sz="quarter" idx="12"/>
          </p:nvPr>
        </p:nvSpPr>
        <p:spPr/>
        <p:txBody>
          <a:bodyPr/>
          <a:lstStyle/>
          <a:p>
            <a:fld id="{7510FC4A-27D1-4BD3-9EA2-D3CDD68E63D3}" type="slidenum">
              <a:rPr lang="en-TT" smtClean="0"/>
              <a:t>11</a:t>
            </a:fld>
            <a:endParaRPr lang="en-TT" dirty="0"/>
          </a:p>
        </p:txBody>
      </p:sp>
    </p:spTree>
    <p:extLst>
      <p:ext uri="{BB962C8B-B14F-4D97-AF65-F5344CB8AC3E}">
        <p14:creationId xmlns:p14="http://schemas.microsoft.com/office/powerpoint/2010/main" val="2253938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Standards, Criteria and Environmental Quality</a:t>
            </a:r>
          </a:p>
        </p:txBody>
      </p:sp>
      <p:sp>
        <p:nvSpPr>
          <p:cNvPr id="5" name="Slide Number Placeholder 4"/>
          <p:cNvSpPr>
            <a:spLocks noGrp="1"/>
          </p:cNvSpPr>
          <p:nvPr>
            <p:ph type="sldNum" sz="quarter" idx="12"/>
          </p:nvPr>
        </p:nvSpPr>
        <p:spPr/>
        <p:txBody>
          <a:bodyPr/>
          <a:lstStyle/>
          <a:p>
            <a:fld id="{7510FC4A-27D1-4BD3-9EA2-D3CDD68E63D3}" type="slidenum">
              <a:rPr lang="en-TT" smtClean="0"/>
              <a:t>12</a:t>
            </a:fld>
            <a:endParaRPr lang="en-TT"/>
          </a:p>
        </p:txBody>
      </p:sp>
      <p:sp>
        <p:nvSpPr>
          <p:cNvPr id="6" name="Content Placeholder 5"/>
          <p:cNvSpPr>
            <a:spLocks noGrp="1"/>
          </p:cNvSpPr>
          <p:nvPr>
            <p:ph idx="1"/>
          </p:nvPr>
        </p:nvSpPr>
        <p:spPr/>
        <p:txBody>
          <a:bodyPr>
            <a:normAutofit fontScale="77500" lnSpcReduction="20000"/>
          </a:bodyPr>
          <a:lstStyle/>
          <a:p>
            <a:pPr lvl="0" rtl="0"/>
            <a:r>
              <a:rPr lang="en-US" dirty="0"/>
              <a:t>Water Quality Regulations</a:t>
            </a:r>
            <a:endParaRPr lang="en-TT" dirty="0"/>
          </a:p>
          <a:p>
            <a:pPr lvl="1" rtl="0"/>
            <a:r>
              <a:rPr lang="en-US" dirty="0"/>
              <a:t>Discharges are generally arranged into Effluent Limitations</a:t>
            </a:r>
            <a:endParaRPr lang="en-TT" dirty="0"/>
          </a:p>
          <a:p>
            <a:pPr lvl="1" rtl="0"/>
            <a:r>
              <a:rPr lang="en-US" dirty="0"/>
              <a:t>Directly limit the wastewater discharge to receiving water bodies</a:t>
            </a:r>
            <a:endParaRPr lang="en-TT" dirty="0"/>
          </a:p>
          <a:p>
            <a:pPr lvl="1" rtl="0"/>
            <a:r>
              <a:rPr lang="en-US" dirty="0"/>
              <a:t>Determining maximum permissible limits (MPL) for certain pollutants in the form of concentration or load</a:t>
            </a:r>
            <a:endParaRPr lang="en-TT" dirty="0"/>
          </a:p>
          <a:p>
            <a:pPr lvl="0" rtl="0"/>
            <a:r>
              <a:rPr lang="en-US" dirty="0"/>
              <a:t>Environmental Quality Standards (EQS) </a:t>
            </a:r>
            <a:endParaRPr lang="en-TT" dirty="0"/>
          </a:p>
          <a:p>
            <a:pPr lvl="1" rtl="0"/>
            <a:r>
              <a:rPr lang="en-US" dirty="0"/>
              <a:t>Ambient concentrations of parameters existing in the air, water or soil.</a:t>
            </a:r>
            <a:endParaRPr lang="en-TT" dirty="0"/>
          </a:p>
          <a:p>
            <a:pPr lvl="1" rtl="0"/>
            <a:r>
              <a:rPr lang="en-US" dirty="0"/>
              <a:t>Sufficiently low so as to not represent a significant risk to human health or the environment.</a:t>
            </a:r>
            <a:endParaRPr lang="en-TT" dirty="0"/>
          </a:p>
          <a:p>
            <a:pPr lvl="1" rtl="0"/>
            <a:r>
              <a:rPr lang="en-US" dirty="0"/>
              <a:t>These quality standards are not legal requirements, but rather, are used to establish environmental policies.</a:t>
            </a:r>
            <a:endParaRPr lang="en-TT" dirty="0"/>
          </a:p>
          <a:p>
            <a:pPr lvl="0" rtl="0"/>
            <a:r>
              <a:rPr lang="en-US" dirty="0"/>
              <a:t>Maximum Permissible Limits (MPL) </a:t>
            </a:r>
            <a:endParaRPr lang="en-TT" dirty="0"/>
          </a:p>
          <a:p>
            <a:pPr lvl="1" rtl="0"/>
            <a:r>
              <a:rPr lang="en-US" dirty="0"/>
              <a:t>Measures of the concentration or load of parameters that </a:t>
            </a:r>
            <a:r>
              <a:rPr lang="en-TT" dirty="0"/>
              <a:t>characterise</a:t>
            </a:r>
            <a:r>
              <a:rPr lang="en-US" dirty="0"/>
              <a:t> an effluent or pollutant</a:t>
            </a:r>
            <a:endParaRPr lang="en-TT" dirty="0"/>
          </a:p>
          <a:p>
            <a:pPr lvl="0" rtl="0"/>
            <a:r>
              <a:rPr lang="en-US" dirty="0"/>
              <a:t>Water Quality Criteria</a:t>
            </a:r>
            <a:endParaRPr lang="en-TT" dirty="0"/>
          </a:p>
          <a:p>
            <a:pPr lvl="1" rtl="0"/>
            <a:r>
              <a:rPr lang="en-US" dirty="0"/>
              <a:t>Application of Standards to a water body with a designated use to maintain/protect ambient water quality</a:t>
            </a:r>
            <a:endParaRPr lang="en-TT" dirty="0"/>
          </a:p>
        </p:txBody>
      </p:sp>
    </p:spTree>
    <p:extLst>
      <p:ext uri="{BB962C8B-B14F-4D97-AF65-F5344CB8AC3E}">
        <p14:creationId xmlns:p14="http://schemas.microsoft.com/office/powerpoint/2010/main" val="2337839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Effluent Limitations for Domestic Wastewater</a:t>
            </a:r>
            <a:endParaRPr lang="en-TT" dirty="0"/>
          </a:p>
        </p:txBody>
      </p:sp>
      <p:sp>
        <p:nvSpPr>
          <p:cNvPr id="4" name="Slide Number Placeholder 3"/>
          <p:cNvSpPr>
            <a:spLocks noGrp="1"/>
          </p:cNvSpPr>
          <p:nvPr>
            <p:ph type="sldNum" sz="quarter" idx="12"/>
          </p:nvPr>
        </p:nvSpPr>
        <p:spPr/>
        <p:txBody>
          <a:bodyPr/>
          <a:lstStyle/>
          <a:p>
            <a:fld id="{7510FC4A-27D1-4BD3-9EA2-D3CDD68E63D3}" type="slidenum">
              <a:rPr lang="en-TT" smtClean="0"/>
              <a:t>13</a:t>
            </a:fld>
            <a:endParaRPr lang="en-TT"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121415648"/>
              </p:ext>
            </p:extLst>
          </p:nvPr>
        </p:nvGraphicFramePr>
        <p:xfrm>
          <a:off x="535709" y="2108286"/>
          <a:ext cx="9402617" cy="4052368"/>
        </p:xfrm>
        <a:graphic>
          <a:graphicData uri="http://schemas.openxmlformats.org/drawingml/2006/table">
            <a:tbl>
              <a:tblPr firstRow="1" firstCol="1" bandRow="1">
                <a:tableStyleId>{5C22544A-7EE6-4342-B048-85BDC9FD1C3A}</a:tableStyleId>
              </a:tblPr>
              <a:tblGrid>
                <a:gridCol w="1016010">
                  <a:extLst>
                    <a:ext uri="{9D8B030D-6E8A-4147-A177-3AD203B41FA5}">
                      <a16:colId xmlns:a16="http://schemas.microsoft.com/office/drawing/2014/main" val="4121905775"/>
                    </a:ext>
                  </a:extLst>
                </a:gridCol>
                <a:gridCol w="967912">
                  <a:extLst>
                    <a:ext uri="{9D8B030D-6E8A-4147-A177-3AD203B41FA5}">
                      <a16:colId xmlns:a16="http://schemas.microsoft.com/office/drawing/2014/main" val="3788171977"/>
                    </a:ext>
                  </a:extLst>
                </a:gridCol>
                <a:gridCol w="1016010">
                  <a:extLst>
                    <a:ext uri="{9D8B030D-6E8A-4147-A177-3AD203B41FA5}">
                      <a16:colId xmlns:a16="http://schemas.microsoft.com/office/drawing/2014/main" val="4087886960"/>
                    </a:ext>
                  </a:extLst>
                </a:gridCol>
                <a:gridCol w="494051">
                  <a:extLst>
                    <a:ext uri="{9D8B030D-6E8A-4147-A177-3AD203B41FA5}">
                      <a16:colId xmlns:a16="http://schemas.microsoft.com/office/drawing/2014/main" val="3872134352"/>
                    </a:ext>
                  </a:extLst>
                </a:gridCol>
                <a:gridCol w="502958">
                  <a:extLst>
                    <a:ext uri="{9D8B030D-6E8A-4147-A177-3AD203B41FA5}">
                      <a16:colId xmlns:a16="http://schemas.microsoft.com/office/drawing/2014/main" val="625297763"/>
                    </a:ext>
                  </a:extLst>
                </a:gridCol>
                <a:gridCol w="578372">
                  <a:extLst>
                    <a:ext uri="{9D8B030D-6E8A-4147-A177-3AD203B41FA5}">
                      <a16:colId xmlns:a16="http://schemas.microsoft.com/office/drawing/2014/main" val="599366159"/>
                    </a:ext>
                  </a:extLst>
                </a:gridCol>
                <a:gridCol w="578372">
                  <a:extLst>
                    <a:ext uri="{9D8B030D-6E8A-4147-A177-3AD203B41FA5}">
                      <a16:colId xmlns:a16="http://schemas.microsoft.com/office/drawing/2014/main" val="3749453105"/>
                    </a:ext>
                  </a:extLst>
                </a:gridCol>
                <a:gridCol w="483362">
                  <a:extLst>
                    <a:ext uri="{9D8B030D-6E8A-4147-A177-3AD203B41FA5}">
                      <a16:colId xmlns:a16="http://schemas.microsoft.com/office/drawing/2014/main" val="4041419405"/>
                    </a:ext>
                  </a:extLst>
                </a:gridCol>
                <a:gridCol w="483362">
                  <a:extLst>
                    <a:ext uri="{9D8B030D-6E8A-4147-A177-3AD203B41FA5}">
                      <a16:colId xmlns:a16="http://schemas.microsoft.com/office/drawing/2014/main" val="517651078"/>
                    </a:ext>
                  </a:extLst>
                </a:gridCol>
                <a:gridCol w="483362">
                  <a:extLst>
                    <a:ext uri="{9D8B030D-6E8A-4147-A177-3AD203B41FA5}">
                      <a16:colId xmlns:a16="http://schemas.microsoft.com/office/drawing/2014/main" val="3438057983"/>
                    </a:ext>
                  </a:extLst>
                </a:gridCol>
                <a:gridCol w="483362">
                  <a:extLst>
                    <a:ext uri="{9D8B030D-6E8A-4147-A177-3AD203B41FA5}">
                      <a16:colId xmlns:a16="http://schemas.microsoft.com/office/drawing/2014/main" val="877528671"/>
                    </a:ext>
                  </a:extLst>
                </a:gridCol>
                <a:gridCol w="483362">
                  <a:extLst>
                    <a:ext uri="{9D8B030D-6E8A-4147-A177-3AD203B41FA5}">
                      <a16:colId xmlns:a16="http://schemas.microsoft.com/office/drawing/2014/main" val="3629678294"/>
                    </a:ext>
                  </a:extLst>
                </a:gridCol>
                <a:gridCol w="483956">
                  <a:extLst>
                    <a:ext uri="{9D8B030D-6E8A-4147-A177-3AD203B41FA5}">
                      <a16:colId xmlns:a16="http://schemas.microsoft.com/office/drawing/2014/main" val="1644085595"/>
                    </a:ext>
                  </a:extLst>
                </a:gridCol>
                <a:gridCol w="625282">
                  <a:extLst>
                    <a:ext uri="{9D8B030D-6E8A-4147-A177-3AD203B41FA5}">
                      <a16:colId xmlns:a16="http://schemas.microsoft.com/office/drawing/2014/main" val="3516050550"/>
                    </a:ext>
                  </a:extLst>
                </a:gridCol>
                <a:gridCol w="625282">
                  <a:extLst>
                    <a:ext uri="{9D8B030D-6E8A-4147-A177-3AD203B41FA5}">
                      <a16:colId xmlns:a16="http://schemas.microsoft.com/office/drawing/2014/main" val="1275887422"/>
                    </a:ext>
                  </a:extLst>
                </a:gridCol>
                <a:gridCol w="97602">
                  <a:extLst>
                    <a:ext uri="{9D8B030D-6E8A-4147-A177-3AD203B41FA5}">
                      <a16:colId xmlns:a16="http://schemas.microsoft.com/office/drawing/2014/main" val="1955218450"/>
                    </a:ext>
                  </a:extLst>
                </a:gridCol>
              </a:tblGrid>
              <a:tr h="223392">
                <a:tc rowSpan="2">
                  <a:txBody>
                    <a:bodyPr/>
                    <a:lstStyle/>
                    <a:p>
                      <a:pPr algn="ctr">
                        <a:lnSpc>
                          <a:spcPct val="107000"/>
                        </a:lnSpc>
                        <a:spcAft>
                          <a:spcPts val="0"/>
                        </a:spcAft>
                      </a:pPr>
                      <a:r>
                        <a:rPr lang="en-TT" sz="1000" dirty="0">
                          <a:effectLst/>
                        </a:rPr>
                        <a:t>Country</a:t>
                      </a:r>
                      <a:endParaRPr lang="en-T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rowSpan="2">
                  <a:txBody>
                    <a:bodyPr/>
                    <a:lstStyle/>
                    <a:p>
                      <a:pPr algn="ctr">
                        <a:lnSpc>
                          <a:spcPct val="107000"/>
                        </a:lnSpc>
                        <a:spcAft>
                          <a:spcPts val="0"/>
                        </a:spcAft>
                      </a:pPr>
                      <a:r>
                        <a:rPr lang="en-TT" sz="1000">
                          <a:effectLst/>
                        </a:rPr>
                        <a:t>Wastewater Source</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rowSpan="2">
                  <a:txBody>
                    <a:bodyPr/>
                    <a:lstStyle/>
                    <a:p>
                      <a:pPr algn="ctr">
                        <a:lnSpc>
                          <a:spcPct val="107000"/>
                        </a:lnSpc>
                        <a:spcAft>
                          <a:spcPts val="0"/>
                        </a:spcAft>
                      </a:pPr>
                      <a:r>
                        <a:rPr lang="en-TT" sz="1000" dirty="0">
                          <a:effectLst/>
                        </a:rPr>
                        <a:t>Receiving body</a:t>
                      </a:r>
                      <a:endParaRPr lang="en-T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gridSpan="13">
                  <a:txBody>
                    <a:bodyPr/>
                    <a:lstStyle/>
                    <a:p>
                      <a:pPr algn="ctr">
                        <a:lnSpc>
                          <a:spcPct val="107000"/>
                        </a:lnSpc>
                        <a:spcAft>
                          <a:spcPts val="0"/>
                        </a:spcAft>
                      </a:pPr>
                      <a:r>
                        <a:rPr lang="en-TT" sz="1000">
                          <a:effectLst/>
                        </a:rPr>
                        <a:t>Parameters (mg/L)</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extLst>
                  <a:ext uri="{0D108BD9-81ED-4DB2-BD59-A6C34878D82A}">
                    <a16:rowId xmlns:a16="http://schemas.microsoft.com/office/drawing/2014/main" val="458160538"/>
                  </a:ext>
                </a:extLst>
              </a:tr>
              <a:tr h="366564">
                <a:tc vMerge="1">
                  <a:txBody>
                    <a:bodyPr/>
                    <a:lstStyle/>
                    <a:p>
                      <a:endParaRPr lang="en-TT"/>
                    </a:p>
                  </a:txBody>
                  <a:tcPr/>
                </a:tc>
                <a:tc vMerge="1">
                  <a:txBody>
                    <a:bodyPr/>
                    <a:lstStyle/>
                    <a:p>
                      <a:endParaRPr lang="en-TT"/>
                    </a:p>
                  </a:txBody>
                  <a:tcPr/>
                </a:tc>
                <a:tc vMerge="1">
                  <a:txBody>
                    <a:bodyPr/>
                    <a:lstStyle/>
                    <a:p>
                      <a:endParaRPr lang="en-TT"/>
                    </a:p>
                  </a:txBody>
                  <a:tcPr/>
                </a:tc>
                <a:tc>
                  <a:txBody>
                    <a:bodyPr/>
                    <a:lstStyle/>
                    <a:p>
                      <a:pPr algn="ctr">
                        <a:lnSpc>
                          <a:spcPct val="107000"/>
                        </a:lnSpc>
                        <a:spcAft>
                          <a:spcPts val="0"/>
                        </a:spcAft>
                      </a:pPr>
                      <a:r>
                        <a:rPr lang="en-TT" sz="1000">
                          <a:effectLst/>
                        </a:rPr>
                        <a:t>P or TP</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PO</a:t>
                      </a:r>
                      <a:r>
                        <a:rPr lang="en-TT" sz="1000" baseline="-25000">
                          <a:effectLst/>
                        </a:rPr>
                        <a:t>4</a:t>
                      </a:r>
                      <a:r>
                        <a:rPr lang="en-TT" sz="1000" baseline="30000">
                          <a:effectLst/>
                        </a:rPr>
                        <a:t>3-</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P-PO</a:t>
                      </a:r>
                      <a:r>
                        <a:rPr lang="en-TT" sz="1000" baseline="-25000">
                          <a:effectLst/>
                        </a:rPr>
                        <a:t>4</a:t>
                      </a:r>
                      <a:r>
                        <a:rPr lang="en-TT" sz="1000" baseline="30000">
                          <a:effectLst/>
                        </a:rPr>
                        <a:t>3-</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N or TN</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TKN</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NO</a:t>
                      </a:r>
                      <a:r>
                        <a:rPr lang="en-TT" sz="1000" baseline="-25000">
                          <a:effectLst/>
                        </a:rPr>
                        <a:t>3</a:t>
                      </a:r>
                      <a:r>
                        <a:rPr lang="en-TT" sz="1000" baseline="30000">
                          <a:effectLst/>
                        </a:rPr>
                        <a:t>-</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N-NO</a:t>
                      </a:r>
                      <a:r>
                        <a:rPr lang="en-TT" sz="1000" baseline="-25000">
                          <a:effectLst/>
                        </a:rPr>
                        <a:t>3</a:t>
                      </a:r>
                      <a:r>
                        <a:rPr lang="en-TT" sz="1000" baseline="30000">
                          <a:effectLst/>
                        </a:rPr>
                        <a:t>-</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NO</a:t>
                      </a:r>
                      <a:r>
                        <a:rPr lang="en-TT" sz="1000" baseline="-25000">
                          <a:effectLst/>
                        </a:rPr>
                        <a:t>2</a:t>
                      </a:r>
                      <a:r>
                        <a:rPr lang="en-TT" sz="1000" baseline="30000">
                          <a:effectLst/>
                        </a:rPr>
                        <a:t>-</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N-NO</a:t>
                      </a:r>
                      <a:r>
                        <a:rPr lang="en-TT" sz="1000" baseline="-25000">
                          <a:effectLst/>
                        </a:rPr>
                        <a:t>2</a:t>
                      </a:r>
                      <a:r>
                        <a:rPr lang="en-TT" sz="1000" baseline="30000">
                          <a:effectLst/>
                        </a:rPr>
                        <a:t>-</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N-NH</a:t>
                      </a:r>
                      <a:r>
                        <a:rPr lang="en-TT" sz="1000" baseline="-25000">
                          <a:effectLst/>
                        </a:rPr>
                        <a:t>3</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N-NH</a:t>
                      </a:r>
                      <a:r>
                        <a:rPr lang="en-TT" sz="1000" baseline="-25000">
                          <a:effectLst/>
                        </a:rPr>
                        <a:t>4</a:t>
                      </a:r>
                      <a:r>
                        <a:rPr lang="en-TT" sz="1000" baseline="30000">
                          <a:effectLst/>
                        </a:rPr>
                        <a:t>+</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N-NH</a:t>
                      </a:r>
                      <a:r>
                        <a:rPr lang="en-TT" sz="1000" baseline="-25000">
                          <a:effectLst/>
                        </a:rPr>
                        <a:t>4</a:t>
                      </a:r>
                      <a:r>
                        <a:rPr lang="en-TT" sz="1000" baseline="30000">
                          <a:effectLst/>
                        </a:rPr>
                        <a:t>+</a:t>
                      </a:r>
                      <a:r>
                        <a:rPr lang="en-TT" sz="1000">
                          <a:effectLst/>
                        </a:rPr>
                        <a:t> + NO</a:t>
                      </a:r>
                      <a:r>
                        <a:rPr lang="en-TT" sz="1000" baseline="-25000">
                          <a:effectLst/>
                        </a:rPr>
                        <a:t>3</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nSpc>
                          <a:spcPct val="107000"/>
                        </a:lnSpc>
                        <a:spcAft>
                          <a:spcPts val="800"/>
                        </a:spcAft>
                      </a:pPr>
                      <a:r>
                        <a:rPr lang="en-TT" sz="12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106709"/>
                  </a:ext>
                </a:extLst>
              </a:tr>
              <a:tr h="371131">
                <a:tc>
                  <a:txBody>
                    <a:bodyPr/>
                    <a:lstStyle/>
                    <a:p>
                      <a:pPr algn="ctr">
                        <a:lnSpc>
                          <a:spcPct val="107000"/>
                        </a:lnSpc>
                        <a:spcAft>
                          <a:spcPts val="0"/>
                        </a:spcAft>
                      </a:pPr>
                      <a:r>
                        <a:rPr lang="en-TT" sz="1000">
                          <a:effectLst/>
                        </a:rPr>
                        <a:t>Antigua and Barbuda</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Sewage</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Coastal waters</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dirty="0">
                          <a:effectLst/>
                        </a:rPr>
                        <a:t> </a:t>
                      </a:r>
                      <a:endParaRPr lang="en-T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50</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3</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nSpc>
                          <a:spcPct val="107000"/>
                        </a:lnSpc>
                        <a:spcAft>
                          <a:spcPts val="800"/>
                        </a:spcAft>
                      </a:pPr>
                      <a:r>
                        <a:rPr lang="en-TT" sz="12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00858338"/>
                  </a:ext>
                </a:extLst>
              </a:tr>
              <a:tr h="354309">
                <a:tc rowSpan="2">
                  <a:txBody>
                    <a:bodyPr/>
                    <a:lstStyle/>
                    <a:p>
                      <a:pPr algn="ctr">
                        <a:lnSpc>
                          <a:spcPct val="107000"/>
                        </a:lnSpc>
                        <a:spcAft>
                          <a:spcPts val="0"/>
                        </a:spcAft>
                      </a:pPr>
                      <a:r>
                        <a:rPr lang="en-TT" sz="1000">
                          <a:effectLst/>
                        </a:rPr>
                        <a:t>Barbados</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rowSpan="2">
                  <a:txBody>
                    <a:bodyPr/>
                    <a:lstStyle/>
                    <a:p>
                      <a:pPr algn="ctr">
                        <a:lnSpc>
                          <a:spcPct val="107000"/>
                        </a:lnSpc>
                        <a:spcAft>
                          <a:spcPts val="0"/>
                        </a:spcAft>
                      </a:pPr>
                      <a:r>
                        <a:rPr lang="en-TT" sz="1000">
                          <a:effectLst/>
                        </a:rPr>
                        <a:t>Domestic Wastewater</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Class 1 - Coastal</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1</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5</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nSpc>
                          <a:spcPct val="107000"/>
                        </a:lnSpc>
                        <a:spcAft>
                          <a:spcPts val="800"/>
                        </a:spcAft>
                      </a:pPr>
                      <a:r>
                        <a:rPr lang="en-TT" sz="12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99905191"/>
                  </a:ext>
                </a:extLst>
              </a:tr>
              <a:tr h="354309">
                <a:tc vMerge="1">
                  <a:txBody>
                    <a:bodyPr/>
                    <a:lstStyle/>
                    <a:p>
                      <a:endParaRPr lang="en-TT"/>
                    </a:p>
                  </a:txBody>
                  <a:tcPr/>
                </a:tc>
                <a:tc vMerge="1">
                  <a:txBody>
                    <a:bodyPr/>
                    <a:lstStyle/>
                    <a:p>
                      <a:endParaRPr lang="en-TT"/>
                    </a:p>
                  </a:txBody>
                  <a:tcPr/>
                </a:tc>
                <a:tc>
                  <a:txBody>
                    <a:bodyPr/>
                    <a:lstStyle/>
                    <a:p>
                      <a:pPr algn="ctr">
                        <a:lnSpc>
                          <a:spcPct val="107000"/>
                        </a:lnSpc>
                        <a:spcAft>
                          <a:spcPts val="0"/>
                        </a:spcAft>
                      </a:pPr>
                      <a:r>
                        <a:rPr lang="en-TT" sz="1000">
                          <a:effectLst/>
                        </a:rPr>
                        <a:t>Class 2 - Marine</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10</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45</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nSpc>
                          <a:spcPct val="107000"/>
                        </a:lnSpc>
                        <a:spcAft>
                          <a:spcPts val="800"/>
                        </a:spcAft>
                      </a:pPr>
                      <a:r>
                        <a:rPr lang="en-TT" sz="12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34866571"/>
                  </a:ext>
                </a:extLst>
              </a:tr>
              <a:tr h="916409">
                <a:tc rowSpan="2">
                  <a:txBody>
                    <a:bodyPr/>
                    <a:lstStyle/>
                    <a:p>
                      <a:pPr algn="ctr">
                        <a:lnSpc>
                          <a:spcPct val="107000"/>
                        </a:lnSpc>
                        <a:spcAft>
                          <a:spcPts val="0"/>
                        </a:spcAft>
                      </a:pPr>
                      <a:r>
                        <a:rPr lang="en-TT" sz="1000">
                          <a:effectLst/>
                        </a:rPr>
                        <a:t>Jamaica</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Sewage effluents from existing treatment plants</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rowSpan="2">
                  <a:txBody>
                    <a:bodyPr/>
                    <a:lstStyle/>
                    <a:p>
                      <a:pPr algn="ctr">
                        <a:lnSpc>
                          <a:spcPct val="107000"/>
                        </a:lnSpc>
                        <a:spcAft>
                          <a:spcPts val="0"/>
                        </a:spcAft>
                      </a:pPr>
                      <a:r>
                        <a:rPr lang="en-TT" sz="1000">
                          <a:effectLst/>
                        </a:rPr>
                        <a:t>Coastal waters</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10</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30</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nSpc>
                          <a:spcPct val="107000"/>
                        </a:lnSpc>
                        <a:spcAft>
                          <a:spcPts val="800"/>
                        </a:spcAft>
                      </a:pPr>
                      <a:r>
                        <a:rPr lang="en-TT" sz="12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09611615"/>
                  </a:ext>
                </a:extLst>
              </a:tr>
              <a:tr h="916409">
                <a:tc vMerge="1">
                  <a:txBody>
                    <a:bodyPr/>
                    <a:lstStyle/>
                    <a:p>
                      <a:endParaRPr lang="en-TT"/>
                    </a:p>
                  </a:txBody>
                  <a:tcPr/>
                </a:tc>
                <a:tc>
                  <a:txBody>
                    <a:bodyPr/>
                    <a:lstStyle/>
                    <a:p>
                      <a:pPr algn="ctr">
                        <a:lnSpc>
                          <a:spcPct val="107000"/>
                        </a:lnSpc>
                        <a:spcAft>
                          <a:spcPts val="0"/>
                        </a:spcAft>
                      </a:pPr>
                      <a:r>
                        <a:rPr lang="en-TT" sz="1000">
                          <a:effectLst/>
                        </a:rPr>
                        <a:t>Sewage effluent from plants other than existing plants</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vMerge="1">
                  <a:txBody>
                    <a:bodyPr/>
                    <a:lstStyle/>
                    <a:p>
                      <a:endParaRPr lang="en-TT"/>
                    </a:p>
                  </a:txBody>
                  <a:tcP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4</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10</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nSpc>
                          <a:spcPct val="107000"/>
                        </a:lnSpc>
                        <a:spcAft>
                          <a:spcPts val="800"/>
                        </a:spcAft>
                      </a:pPr>
                      <a:r>
                        <a:rPr lang="en-TT" sz="12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76115107"/>
                  </a:ext>
                </a:extLst>
              </a:tr>
              <a:tr h="549845">
                <a:tc>
                  <a:txBody>
                    <a:bodyPr/>
                    <a:lstStyle/>
                    <a:p>
                      <a:pPr algn="ctr">
                        <a:lnSpc>
                          <a:spcPct val="107000"/>
                        </a:lnSpc>
                        <a:spcAft>
                          <a:spcPts val="0"/>
                        </a:spcAft>
                      </a:pPr>
                      <a:r>
                        <a:rPr lang="en-TT" sz="1000">
                          <a:effectLst/>
                        </a:rPr>
                        <a:t>Saint Lucia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Domestic Wastewater</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Coastal and Recreational Waters</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1</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5</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gn="ctr">
                        <a:lnSpc>
                          <a:spcPct val="107000"/>
                        </a:lnSpc>
                        <a:spcAft>
                          <a:spcPts val="0"/>
                        </a:spcAft>
                      </a:pPr>
                      <a:r>
                        <a:rPr lang="en-TT" sz="10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3851" marR="63851" marT="0" marB="0" anchor="ctr"/>
                </a:tc>
                <a:tc>
                  <a:txBody>
                    <a:bodyPr/>
                    <a:lstStyle/>
                    <a:p>
                      <a:pPr>
                        <a:lnSpc>
                          <a:spcPct val="107000"/>
                        </a:lnSpc>
                        <a:spcAft>
                          <a:spcPts val="800"/>
                        </a:spcAft>
                      </a:pPr>
                      <a:r>
                        <a:rPr lang="en-TT" sz="1200" dirty="0">
                          <a:effectLst/>
                        </a:rPr>
                        <a:t> </a:t>
                      </a:r>
                      <a:endParaRPr lang="en-T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96253943"/>
                  </a:ext>
                </a:extLst>
              </a:tr>
            </a:tbl>
          </a:graphicData>
        </a:graphic>
      </p:graphicFrame>
    </p:spTree>
    <p:extLst>
      <p:ext uri="{BB962C8B-B14F-4D97-AF65-F5344CB8AC3E}">
        <p14:creationId xmlns:p14="http://schemas.microsoft.com/office/powerpoint/2010/main" val="780645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Effluent Limitations for Domestic Wastewater</a:t>
            </a:r>
            <a:endParaRPr lang="en-TT" dirty="0"/>
          </a:p>
        </p:txBody>
      </p:sp>
      <p:sp>
        <p:nvSpPr>
          <p:cNvPr id="4" name="Slide Number Placeholder 3"/>
          <p:cNvSpPr>
            <a:spLocks noGrp="1"/>
          </p:cNvSpPr>
          <p:nvPr>
            <p:ph type="sldNum" sz="quarter" idx="12"/>
          </p:nvPr>
        </p:nvSpPr>
        <p:spPr/>
        <p:txBody>
          <a:bodyPr/>
          <a:lstStyle/>
          <a:p>
            <a:fld id="{7510FC4A-27D1-4BD3-9EA2-D3CDD68E63D3}" type="slidenum">
              <a:rPr lang="en-TT" smtClean="0"/>
              <a:t>14</a:t>
            </a:fld>
            <a:endParaRPr lang="en-TT"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986051412"/>
              </p:ext>
            </p:extLst>
          </p:nvPr>
        </p:nvGraphicFramePr>
        <p:xfrm>
          <a:off x="502375" y="1930400"/>
          <a:ext cx="9519075" cy="4757071"/>
        </p:xfrm>
        <a:graphic>
          <a:graphicData uri="http://schemas.openxmlformats.org/drawingml/2006/table">
            <a:tbl>
              <a:tblPr>
                <a:tableStyleId>{5C22544A-7EE6-4342-B048-85BDC9FD1C3A}</a:tableStyleId>
              </a:tblPr>
              <a:tblGrid>
                <a:gridCol w="1167245">
                  <a:extLst>
                    <a:ext uri="{9D8B030D-6E8A-4147-A177-3AD203B41FA5}">
                      <a16:colId xmlns:a16="http://schemas.microsoft.com/office/drawing/2014/main" val="1809539820"/>
                    </a:ext>
                  </a:extLst>
                </a:gridCol>
                <a:gridCol w="1378558">
                  <a:extLst>
                    <a:ext uri="{9D8B030D-6E8A-4147-A177-3AD203B41FA5}">
                      <a16:colId xmlns:a16="http://schemas.microsoft.com/office/drawing/2014/main" val="2405348952"/>
                    </a:ext>
                  </a:extLst>
                </a:gridCol>
                <a:gridCol w="1167245">
                  <a:extLst>
                    <a:ext uri="{9D8B030D-6E8A-4147-A177-3AD203B41FA5}">
                      <a16:colId xmlns:a16="http://schemas.microsoft.com/office/drawing/2014/main" val="1504288181"/>
                    </a:ext>
                  </a:extLst>
                </a:gridCol>
                <a:gridCol w="493060">
                  <a:extLst>
                    <a:ext uri="{9D8B030D-6E8A-4147-A177-3AD203B41FA5}">
                      <a16:colId xmlns:a16="http://schemas.microsoft.com/office/drawing/2014/main" val="454629564"/>
                    </a:ext>
                  </a:extLst>
                </a:gridCol>
                <a:gridCol w="482997">
                  <a:extLst>
                    <a:ext uri="{9D8B030D-6E8A-4147-A177-3AD203B41FA5}">
                      <a16:colId xmlns:a16="http://schemas.microsoft.com/office/drawing/2014/main" val="2509369621"/>
                    </a:ext>
                  </a:extLst>
                </a:gridCol>
                <a:gridCol w="482997">
                  <a:extLst>
                    <a:ext uri="{9D8B030D-6E8A-4147-A177-3AD203B41FA5}">
                      <a16:colId xmlns:a16="http://schemas.microsoft.com/office/drawing/2014/main" val="848834533"/>
                    </a:ext>
                  </a:extLst>
                </a:gridCol>
                <a:gridCol w="482997">
                  <a:extLst>
                    <a:ext uri="{9D8B030D-6E8A-4147-A177-3AD203B41FA5}">
                      <a16:colId xmlns:a16="http://schemas.microsoft.com/office/drawing/2014/main" val="216808981"/>
                    </a:ext>
                  </a:extLst>
                </a:gridCol>
                <a:gridCol w="482997">
                  <a:extLst>
                    <a:ext uri="{9D8B030D-6E8A-4147-A177-3AD203B41FA5}">
                      <a16:colId xmlns:a16="http://schemas.microsoft.com/office/drawing/2014/main" val="957931728"/>
                    </a:ext>
                  </a:extLst>
                </a:gridCol>
                <a:gridCol w="482997">
                  <a:extLst>
                    <a:ext uri="{9D8B030D-6E8A-4147-A177-3AD203B41FA5}">
                      <a16:colId xmlns:a16="http://schemas.microsoft.com/office/drawing/2014/main" val="595127775"/>
                    </a:ext>
                  </a:extLst>
                </a:gridCol>
                <a:gridCol w="482997">
                  <a:extLst>
                    <a:ext uri="{9D8B030D-6E8A-4147-A177-3AD203B41FA5}">
                      <a16:colId xmlns:a16="http://schemas.microsoft.com/office/drawing/2014/main" val="1469687576"/>
                    </a:ext>
                  </a:extLst>
                </a:gridCol>
                <a:gridCol w="482997">
                  <a:extLst>
                    <a:ext uri="{9D8B030D-6E8A-4147-A177-3AD203B41FA5}">
                      <a16:colId xmlns:a16="http://schemas.microsoft.com/office/drawing/2014/main" val="3003341635"/>
                    </a:ext>
                  </a:extLst>
                </a:gridCol>
                <a:gridCol w="482997">
                  <a:extLst>
                    <a:ext uri="{9D8B030D-6E8A-4147-A177-3AD203B41FA5}">
                      <a16:colId xmlns:a16="http://schemas.microsoft.com/office/drawing/2014/main" val="814701462"/>
                    </a:ext>
                  </a:extLst>
                </a:gridCol>
                <a:gridCol w="482997">
                  <a:extLst>
                    <a:ext uri="{9D8B030D-6E8A-4147-A177-3AD203B41FA5}">
                      <a16:colId xmlns:a16="http://schemas.microsoft.com/office/drawing/2014/main" val="1002533207"/>
                    </a:ext>
                  </a:extLst>
                </a:gridCol>
                <a:gridCol w="482997">
                  <a:extLst>
                    <a:ext uri="{9D8B030D-6E8A-4147-A177-3AD203B41FA5}">
                      <a16:colId xmlns:a16="http://schemas.microsoft.com/office/drawing/2014/main" val="2570686903"/>
                    </a:ext>
                  </a:extLst>
                </a:gridCol>
                <a:gridCol w="482997">
                  <a:extLst>
                    <a:ext uri="{9D8B030D-6E8A-4147-A177-3AD203B41FA5}">
                      <a16:colId xmlns:a16="http://schemas.microsoft.com/office/drawing/2014/main" val="1071999410"/>
                    </a:ext>
                  </a:extLst>
                </a:gridCol>
              </a:tblGrid>
              <a:tr h="163189">
                <a:tc rowSpan="2">
                  <a:txBody>
                    <a:bodyPr/>
                    <a:lstStyle/>
                    <a:p>
                      <a:pPr algn="ctr" fontAlgn="ctr"/>
                      <a:r>
                        <a:rPr lang="en-TT" sz="900" u="none" strike="noStrike">
                          <a:effectLst/>
                        </a:rPr>
                        <a:t>Country</a:t>
                      </a:r>
                      <a:endParaRPr lang="en-TT" sz="900" b="1" i="0" u="none" strike="noStrike">
                        <a:solidFill>
                          <a:srgbClr val="000000"/>
                        </a:solidFill>
                        <a:effectLst/>
                        <a:latin typeface="Calibri" panose="020F0502020204030204" pitchFamily="34" charset="0"/>
                      </a:endParaRPr>
                    </a:p>
                  </a:txBody>
                  <a:tcPr marL="0" marR="0" marT="0" marB="0" anchor="ctr"/>
                </a:tc>
                <a:tc rowSpan="2">
                  <a:txBody>
                    <a:bodyPr/>
                    <a:lstStyle/>
                    <a:p>
                      <a:pPr algn="ctr" fontAlgn="ctr"/>
                      <a:r>
                        <a:rPr lang="en-TT" sz="900" u="none" strike="noStrike">
                          <a:effectLst/>
                        </a:rPr>
                        <a:t>Wastewater Source</a:t>
                      </a:r>
                      <a:endParaRPr lang="en-TT" sz="900" b="1" i="0" u="none" strike="noStrike">
                        <a:solidFill>
                          <a:srgbClr val="000000"/>
                        </a:solidFill>
                        <a:effectLst/>
                        <a:latin typeface="Calibri" panose="020F0502020204030204" pitchFamily="34" charset="0"/>
                      </a:endParaRPr>
                    </a:p>
                  </a:txBody>
                  <a:tcPr marL="0" marR="0" marT="0" marB="0" anchor="ctr"/>
                </a:tc>
                <a:tc rowSpan="2">
                  <a:txBody>
                    <a:bodyPr/>
                    <a:lstStyle/>
                    <a:p>
                      <a:pPr algn="ctr" fontAlgn="ctr"/>
                      <a:r>
                        <a:rPr lang="en-TT" sz="900" u="none" strike="noStrike">
                          <a:effectLst/>
                        </a:rPr>
                        <a:t>Receiving body</a:t>
                      </a:r>
                      <a:endParaRPr lang="en-TT" sz="900" b="1" i="0" u="none" strike="noStrike">
                        <a:solidFill>
                          <a:srgbClr val="000000"/>
                        </a:solidFill>
                        <a:effectLst/>
                        <a:latin typeface="Calibri" panose="020F0502020204030204" pitchFamily="34" charset="0"/>
                      </a:endParaRPr>
                    </a:p>
                  </a:txBody>
                  <a:tcPr marL="0" marR="0" marT="0" marB="0" anchor="ctr"/>
                </a:tc>
                <a:tc gridSpan="12">
                  <a:txBody>
                    <a:bodyPr/>
                    <a:lstStyle/>
                    <a:p>
                      <a:pPr algn="ctr" fontAlgn="ctr"/>
                      <a:r>
                        <a:rPr lang="en-TT" sz="900" u="none" strike="noStrike">
                          <a:effectLst/>
                        </a:rPr>
                        <a:t>Parameters (mg/L)</a:t>
                      </a:r>
                      <a:endParaRPr lang="en-TT" sz="900" b="1" i="0" u="none" strike="noStrike">
                        <a:solidFill>
                          <a:srgbClr val="000000"/>
                        </a:solidFill>
                        <a:effectLst/>
                        <a:latin typeface="Calibri" panose="020F0502020204030204" pitchFamily="34" charset="0"/>
                      </a:endParaRPr>
                    </a:p>
                  </a:txBody>
                  <a:tcPr marL="0" marR="0" marT="0" marB="0" anchor="ct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extLst>
                  <a:ext uri="{0D108BD9-81ED-4DB2-BD59-A6C34878D82A}">
                    <a16:rowId xmlns:a16="http://schemas.microsoft.com/office/drawing/2014/main" val="2263631261"/>
                  </a:ext>
                </a:extLst>
              </a:tr>
              <a:tr h="343260">
                <a:tc vMerge="1">
                  <a:txBody>
                    <a:bodyPr/>
                    <a:lstStyle/>
                    <a:p>
                      <a:endParaRPr lang="en-TT"/>
                    </a:p>
                  </a:txBody>
                  <a:tcPr/>
                </a:tc>
                <a:tc vMerge="1">
                  <a:txBody>
                    <a:bodyPr/>
                    <a:lstStyle/>
                    <a:p>
                      <a:endParaRPr lang="en-TT"/>
                    </a:p>
                  </a:txBody>
                  <a:tcPr/>
                </a:tc>
                <a:tc vMerge="1">
                  <a:txBody>
                    <a:bodyPr/>
                    <a:lstStyle/>
                    <a:p>
                      <a:endParaRPr lang="en-TT"/>
                    </a:p>
                  </a:txBody>
                  <a:tcPr/>
                </a:tc>
                <a:tc>
                  <a:txBody>
                    <a:bodyPr/>
                    <a:lstStyle/>
                    <a:p>
                      <a:pPr algn="ctr" fontAlgn="ctr"/>
                      <a:r>
                        <a:rPr lang="en-TT" sz="900" u="none" strike="noStrike">
                          <a:effectLst/>
                        </a:rPr>
                        <a:t>P or TP</a:t>
                      </a:r>
                      <a:endParaRPr lang="en-TT"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P0</a:t>
                      </a:r>
                      <a:r>
                        <a:rPr lang="en-TT" sz="900" u="none" strike="noStrike" baseline="-25000">
                          <a:effectLst/>
                        </a:rPr>
                        <a:t>4</a:t>
                      </a:r>
                      <a:r>
                        <a:rPr lang="en-TT" sz="900" u="none" strike="noStrike" baseline="30000">
                          <a:effectLst/>
                        </a:rPr>
                        <a:t>3-</a:t>
                      </a:r>
                      <a:endParaRPr lang="en-TT"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P-P0</a:t>
                      </a:r>
                      <a:r>
                        <a:rPr lang="en-TT" sz="900" u="none" strike="noStrike" baseline="-25000">
                          <a:effectLst/>
                        </a:rPr>
                        <a:t>4</a:t>
                      </a:r>
                      <a:r>
                        <a:rPr lang="en-TT" sz="900" u="none" strike="noStrike" baseline="30000">
                          <a:effectLst/>
                        </a:rPr>
                        <a:t>3-</a:t>
                      </a:r>
                      <a:endParaRPr lang="en-TT"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N or TN</a:t>
                      </a:r>
                      <a:endParaRPr lang="en-TT"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TKN</a:t>
                      </a:r>
                      <a:endParaRPr lang="en-TT"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NO</a:t>
                      </a:r>
                      <a:r>
                        <a:rPr lang="en-TT" sz="900" u="none" strike="noStrike" baseline="-25000">
                          <a:effectLst/>
                        </a:rPr>
                        <a:t>3</a:t>
                      </a:r>
                      <a:r>
                        <a:rPr lang="en-TT" sz="900" u="none" strike="noStrike" baseline="30000">
                          <a:effectLst/>
                        </a:rPr>
                        <a:t>-</a:t>
                      </a:r>
                      <a:endParaRPr lang="en-TT"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N-NO</a:t>
                      </a:r>
                      <a:r>
                        <a:rPr lang="en-TT" sz="900" u="none" strike="noStrike" baseline="-25000">
                          <a:effectLst/>
                        </a:rPr>
                        <a:t>3</a:t>
                      </a:r>
                      <a:r>
                        <a:rPr lang="en-TT" sz="900" u="none" strike="noStrike" baseline="30000">
                          <a:effectLst/>
                        </a:rPr>
                        <a:t>-</a:t>
                      </a:r>
                      <a:endParaRPr lang="en-TT"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NO</a:t>
                      </a:r>
                      <a:r>
                        <a:rPr lang="en-TT" sz="900" u="none" strike="noStrike" baseline="-25000">
                          <a:effectLst/>
                        </a:rPr>
                        <a:t>2</a:t>
                      </a:r>
                      <a:r>
                        <a:rPr lang="en-TT" sz="900" u="none" strike="noStrike" baseline="30000">
                          <a:effectLst/>
                        </a:rPr>
                        <a:t>-</a:t>
                      </a:r>
                      <a:endParaRPr lang="en-TT"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N-NO</a:t>
                      </a:r>
                      <a:r>
                        <a:rPr lang="en-TT" sz="900" u="none" strike="noStrike" baseline="-25000">
                          <a:effectLst/>
                        </a:rPr>
                        <a:t>2</a:t>
                      </a:r>
                      <a:r>
                        <a:rPr lang="en-TT" sz="900" u="none" strike="noStrike" baseline="30000">
                          <a:effectLst/>
                        </a:rPr>
                        <a:t>-</a:t>
                      </a:r>
                      <a:endParaRPr lang="en-TT"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N-NH</a:t>
                      </a:r>
                      <a:r>
                        <a:rPr lang="en-TT" sz="900" u="none" strike="noStrike" baseline="-25000">
                          <a:effectLst/>
                        </a:rPr>
                        <a:t>3</a:t>
                      </a:r>
                      <a:endParaRPr lang="en-TT"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N-NH</a:t>
                      </a:r>
                      <a:r>
                        <a:rPr lang="en-TT" sz="900" u="none" strike="noStrike" baseline="-25000">
                          <a:effectLst/>
                        </a:rPr>
                        <a:t>4</a:t>
                      </a:r>
                      <a:r>
                        <a:rPr lang="en-TT" sz="900" u="none" strike="noStrike" baseline="30000">
                          <a:effectLst/>
                        </a:rPr>
                        <a:t>+</a:t>
                      </a:r>
                      <a:endParaRPr lang="en-TT"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N-NH</a:t>
                      </a:r>
                      <a:r>
                        <a:rPr lang="en-TT" sz="900" u="none" strike="noStrike" baseline="-25000">
                          <a:effectLst/>
                        </a:rPr>
                        <a:t>4</a:t>
                      </a:r>
                      <a:r>
                        <a:rPr lang="en-TT" sz="900" u="none" strike="noStrike" baseline="30000">
                          <a:effectLst/>
                        </a:rPr>
                        <a:t>+</a:t>
                      </a:r>
                      <a:r>
                        <a:rPr lang="en-TT" sz="900" u="none" strike="noStrike">
                          <a:effectLst/>
                        </a:rPr>
                        <a:t> + NO</a:t>
                      </a:r>
                      <a:r>
                        <a:rPr lang="en-TT" sz="900" u="none" strike="noStrike" baseline="-25000">
                          <a:effectLst/>
                        </a:rPr>
                        <a:t>3</a:t>
                      </a:r>
                      <a:endParaRPr lang="en-TT" sz="9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16088792"/>
                  </a:ext>
                </a:extLst>
              </a:tr>
              <a:tr h="438922">
                <a:tc>
                  <a:txBody>
                    <a:bodyPr/>
                    <a:lstStyle/>
                    <a:p>
                      <a:pPr algn="ctr" fontAlgn="ctr"/>
                      <a:r>
                        <a:rPr lang="en-TT" sz="900" u="none" strike="noStrike">
                          <a:effectLst/>
                        </a:rPr>
                        <a:t>Colombia</a:t>
                      </a:r>
                      <a:endParaRPr lang="en-TT"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Domestic wastewater and industrial, commercial and service activities.</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Marine waters</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0.4</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0.3</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1</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0.1</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0.02</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0.3</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446005358"/>
                  </a:ext>
                </a:extLst>
              </a:tr>
              <a:tr h="514533">
                <a:tc rowSpan="5">
                  <a:txBody>
                    <a:bodyPr/>
                    <a:lstStyle/>
                    <a:p>
                      <a:pPr algn="ctr" fontAlgn="ctr"/>
                      <a:r>
                        <a:rPr lang="en-TT" sz="900" u="none" strike="noStrike">
                          <a:effectLst/>
                        </a:rPr>
                        <a:t>Cuba</a:t>
                      </a:r>
                      <a:endParaRPr lang="en-TT" sz="900" b="1" i="0" u="none" strike="noStrike">
                        <a:solidFill>
                          <a:srgbClr val="000000"/>
                        </a:solidFill>
                        <a:effectLst/>
                        <a:latin typeface="Calibri" panose="020F0502020204030204" pitchFamily="34" charset="0"/>
                      </a:endParaRPr>
                    </a:p>
                  </a:txBody>
                  <a:tcPr marL="0" marR="0" marT="0" marB="0" anchor="ctr"/>
                </a:tc>
                <a:tc rowSpan="5">
                  <a:txBody>
                    <a:bodyPr/>
                    <a:lstStyle/>
                    <a:p>
                      <a:pPr algn="ctr" fontAlgn="ctr"/>
                      <a:r>
                        <a:rPr lang="en-US" sz="900" u="none" strike="noStrike">
                          <a:effectLst/>
                        </a:rPr>
                        <a:t>Sewage water (Does not specify the typology).</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Marine areas of ecological conservation zones or protected areas. (Class A).</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5</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10</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365391866"/>
                  </a:ext>
                </a:extLst>
              </a:tr>
              <a:tr h="821573">
                <a:tc vMerge="1">
                  <a:txBody>
                    <a:bodyPr/>
                    <a:lstStyle/>
                    <a:p>
                      <a:endParaRPr lang="en-TT"/>
                    </a:p>
                  </a:txBody>
                  <a:tcPr/>
                </a:tc>
                <a:tc vMerge="1">
                  <a:txBody>
                    <a:bodyPr/>
                    <a:lstStyle/>
                    <a:p>
                      <a:endParaRPr lang="en-TT"/>
                    </a:p>
                  </a:txBody>
                  <a:tcPr/>
                </a:tc>
                <a:tc>
                  <a:txBody>
                    <a:bodyPr/>
                    <a:lstStyle/>
                    <a:p>
                      <a:pPr algn="ctr" fontAlgn="ctr"/>
                      <a:r>
                        <a:rPr lang="en-US" sz="900" u="none" strike="noStrike">
                          <a:effectLst/>
                        </a:rPr>
                        <a:t>Marine areas where fishing takes place (Class C).</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7</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20</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56372987"/>
                  </a:ext>
                </a:extLst>
              </a:tr>
              <a:tr h="438922">
                <a:tc vMerge="1">
                  <a:txBody>
                    <a:bodyPr/>
                    <a:lstStyle/>
                    <a:p>
                      <a:endParaRPr lang="en-TT"/>
                    </a:p>
                  </a:txBody>
                  <a:tcPr/>
                </a:tc>
                <a:tc vMerge="1">
                  <a:txBody>
                    <a:bodyPr/>
                    <a:lstStyle/>
                    <a:p>
                      <a:endParaRPr lang="en-TT"/>
                    </a:p>
                  </a:txBody>
                  <a:tcPr/>
                </a:tc>
                <a:tc>
                  <a:txBody>
                    <a:bodyPr/>
                    <a:lstStyle/>
                    <a:p>
                      <a:pPr algn="ctr" fontAlgn="ctr"/>
                      <a:r>
                        <a:rPr lang="en-US" sz="900" u="none" strike="noStrike">
                          <a:effectLst/>
                        </a:rPr>
                        <a:t>Marine areas whose waters are for industrial use (Class D).</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10</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40</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32462612"/>
                  </a:ext>
                </a:extLst>
              </a:tr>
              <a:tr h="585229">
                <a:tc vMerge="1">
                  <a:txBody>
                    <a:bodyPr/>
                    <a:lstStyle/>
                    <a:p>
                      <a:endParaRPr lang="en-TT"/>
                    </a:p>
                  </a:txBody>
                  <a:tcPr/>
                </a:tc>
                <a:tc vMerge="1">
                  <a:txBody>
                    <a:bodyPr/>
                    <a:lstStyle/>
                    <a:p>
                      <a:endParaRPr lang="en-TT"/>
                    </a:p>
                  </a:txBody>
                  <a:tcPr/>
                </a:tc>
                <a:tc>
                  <a:txBody>
                    <a:bodyPr/>
                    <a:lstStyle/>
                    <a:p>
                      <a:pPr algn="ctr" fontAlgn="ctr"/>
                      <a:r>
                        <a:rPr lang="en-US" sz="900" u="none" strike="noStrike">
                          <a:effectLst/>
                        </a:rPr>
                        <a:t>Marine areas in bays where maritime-port activity takes place (Class E).</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5</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20</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264020310"/>
                  </a:ext>
                </a:extLst>
              </a:tr>
              <a:tr h="585229">
                <a:tc vMerge="1">
                  <a:txBody>
                    <a:bodyPr/>
                    <a:lstStyle/>
                    <a:p>
                      <a:endParaRPr lang="en-TT"/>
                    </a:p>
                  </a:txBody>
                  <a:tcPr/>
                </a:tc>
                <a:tc vMerge="1">
                  <a:txBody>
                    <a:bodyPr/>
                    <a:lstStyle/>
                    <a:p>
                      <a:endParaRPr lang="en-TT"/>
                    </a:p>
                  </a:txBody>
                  <a:tcPr/>
                </a:tc>
                <a:tc>
                  <a:txBody>
                    <a:bodyPr/>
                    <a:lstStyle/>
                    <a:p>
                      <a:pPr algn="ctr" fontAlgn="ctr"/>
                      <a:r>
                        <a:rPr lang="en-US" sz="900" u="none" strike="noStrike">
                          <a:effectLst/>
                        </a:rPr>
                        <a:t>Marine areas in bays where maritime-port activity takes place (Class F).</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10</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40</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895700913"/>
                  </a:ext>
                </a:extLst>
              </a:tr>
              <a:tr h="585229">
                <a:tc>
                  <a:txBody>
                    <a:bodyPr/>
                    <a:lstStyle/>
                    <a:p>
                      <a:pPr algn="ctr" fontAlgn="ctr"/>
                      <a:r>
                        <a:rPr lang="en-TT" sz="900" u="none" strike="noStrike">
                          <a:effectLst/>
                        </a:rPr>
                        <a:t>Dominican Republic</a:t>
                      </a:r>
                      <a:endParaRPr lang="en-TT"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Municipal wastewater for populations over 10,000 inhabitants. For minors not determined.</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Coastal waters</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8</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30</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dirty="0">
                          <a:effectLst/>
                        </a:rPr>
                        <a:t>50</a:t>
                      </a:r>
                      <a:endParaRPr lang="en-TT" sz="9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37863163"/>
                  </a:ext>
                </a:extLst>
              </a:tr>
            </a:tbl>
          </a:graphicData>
        </a:graphic>
      </p:graphicFrame>
    </p:spTree>
    <p:extLst>
      <p:ext uri="{BB962C8B-B14F-4D97-AF65-F5344CB8AC3E}">
        <p14:creationId xmlns:p14="http://schemas.microsoft.com/office/powerpoint/2010/main" val="2833547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Effluent Limitations for Domestic Wastewater</a:t>
            </a:r>
            <a:endParaRPr lang="en-TT" dirty="0"/>
          </a:p>
        </p:txBody>
      </p:sp>
      <p:sp>
        <p:nvSpPr>
          <p:cNvPr id="4" name="Slide Number Placeholder 3"/>
          <p:cNvSpPr>
            <a:spLocks noGrp="1"/>
          </p:cNvSpPr>
          <p:nvPr>
            <p:ph type="sldNum" sz="quarter" idx="12"/>
          </p:nvPr>
        </p:nvSpPr>
        <p:spPr/>
        <p:txBody>
          <a:bodyPr/>
          <a:lstStyle/>
          <a:p>
            <a:fld id="{7510FC4A-27D1-4BD3-9EA2-D3CDD68E63D3}" type="slidenum">
              <a:rPr lang="en-TT" smtClean="0"/>
              <a:t>15</a:t>
            </a:fld>
            <a:endParaRPr lang="en-TT"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239588946"/>
              </p:ext>
            </p:extLst>
          </p:nvPr>
        </p:nvGraphicFramePr>
        <p:xfrm>
          <a:off x="594737" y="1772724"/>
          <a:ext cx="9823880" cy="4856688"/>
        </p:xfrm>
        <a:graphic>
          <a:graphicData uri="http://schemas.openxmlformats.org/drawingml/2006/table">
            <a:tbl>
              <a:tblPr>
                <a:tableStyleId>{5C22544A-7EE6-4342-B048-85BDC9FD1C3A}</a:tableStyleId>
              </a:tblPr>
              <a:tblGrid>
                <a:gridCol w="1391802">
                  <a:extLst>
                    <a:ext uri="{9D8B030D-6E8A-4147-A177-3AD203B41FA5}">
                      <a16:colId xmlns:a16="http://schemas.microsoft.com/office/drawing/2014/main" val="4073624297"/>
                    </a:ext>
                  </a:extLst>
                </a:gridCol>
                <a:gridCol w="1391802">
                  <a:extLst>
                    <a:ext uri="{9D8B030D-6E8A-4147-A177-3AD203B41FA5}">
                      <a16:colId xmlns:a16="http://schemas.microsoft.com/office/drawing/2014/main" val="3107967124"/>
                    </a:ext>
                  </a:extLst>
                </a:gridCol>
                <a:gridCol w="1178460">
                  <a:extLst>
                    <a:ext uri="{9D8B030D-6E8A-4147-A177-3AD203B41FA5}">
                      <a16:colId xmlns:a16="http://schemas.microsoft.com/office/drawing/2014/main" val="3295634925"/>
                    </a:ext>
                  </a:extLst>
                </a:gridCol>
                <a:gridCol w="497798">
                  <a:extLst>
                    <a:ext uri="{9D8B030D-6E8A-4147-A177-3AD203B41FA5}">
                      <a16:colId xmlns:a16="http://schemas.microsoft.com/office/drawing/2014/main" val="77696390"/>
                    </a:ext>
                  </a:extLst>
                </a:gridCol>
                <a:gridCol w="487638">
                  <a:extLst>
                    <a:ext uri="{9D8B030D-6E8A-4147-A177-3AD203B41FA5}">
                      <a16:colId xmlns:a16="http://schemas.microsoft.com/office/drawing/2014/main" val="2480721242"/>
                    </a:ext>
                  </a:extLst>
                </a:gridCol>
                <a:gridCol w="487638">
                  <a:extLst>
                    <a:ext uri="{9D8B030D-6E8A-4147-A177-3AD203B41FA5}">
                      <a16:colId xmlns:a16="http://schemas.microsoft.com/office/drawing/2014/main" val="1167725097"/>
                    </a:ext>
                  </a:extLst>
                </a:gridCol>
                <a:gridCol w="487638">
                  <a:extLst>
                    <a:ext uri="{9D8B030D-6E8A-4147-A177-3AD203B41FA5}">
                      <a16:colId xmlns:a16="http://schemas.microsoft.com/office/drawing/2014/main" val="972049353"/>
                    </a:ext>
                  </a:extLst>
                </a:gridCol>
                <a:gridCol w="487638">
                  <a:extLst>
                    <a:ext uri="{9D8B030D-6E8A-4147-A177-3AD203B41FA5}">
                      <a16:colId xmlns:a16="http://schemas.microsoft.com/office/drawing/2014/main" val="2464825929"/>
                    </a:ext>
                  </a:extLst>
                </a:gridCol>
                <a:gridCol w="487638">
                  <a:extLst>
                    <a:ext uri="{9D8B030D-6E8A-4147-A177-3AD203B41FA5}">
                      <a16:colId xmlns:a16="http://schemas.microsoft.com/office/drawing/2014/main" val="1521183396"/>
                    </a:ext>
                  </a:extLst>
                </a:gridCol>
                <a:gridCol w="487638">
                  <a:extLst>
                    <a:ext uri="{9D8B030D-6E8A-4147-A177-3AD203B41FA5}">
                      <a16:colId xmlns:a16="http://schemas.microsoft.com/office/drawing/2014/main" val="3681452492"/>
                    </a:ext>
                  </a:extLst>
                </a:gridCol>
                <a:gridCol w="487638">
                  <a:extLst>
                    <a:ext uri="{9D8B030D-6E8A-4147-A177-3AD203B41FA5}">
                      <a16:colId xmlns:a16="http://schemas.microsoft.com/office/drawing/2014/main" val="1610636641"/>
                    </a:ext>
                  </a:extLst>
                </a:gridCol>
                <a:gridCol w="487638">
                  <a:extLst>
                    <a:ext uri="{9D8B030D-6E8A-4147-A177-3AD203B41FA5}">
                      <a16:colId xmlns:a16="http://schemas.microsoft.com/office/drawing/2014/main" val="1178401542"/>
                    </a:ext>
                  </a:extLst>
                </a:gridCol>
                <a:gridCol w="487638">
                  <a:extLst>
                    <a:ext uri="{9D8B030D-6E8A-4147-A177-3AD203B41FA5}">
                      <a16:colId xmlns:a16="http://schemas.microsoft.com/office/drawing/2014/main" val="1884066371"/>
                    </a:ext>
                  </a:extLst>
                </a:gridCol>
                <a:gridCol w="487638">
                  <a:extLst>
                    <a:ext uri="{9D8B030D-6E8A-4147-A177-3AD203B41FA5}">
                      <a16:colId xmlns:a16="http://schemas.microsoft.com/office/drawing/2014/main" val="3870311289"/>
                    </a:ext>
                  </a:extLst>
                </a:gridCol>
                <a:gridCol w="487638">
                  <a:extLst>
                    <a:ext uri="{9D8B030D-6E8A-4147-A177-3AD203B41FA5}">
                      <a16:colId xmlns:a16="http://schemas.microsoft.com/office/drawing/2014/main" val="3495602071"/>
                    </a:ext>
                  </a:extLst>
                </a:gridCol>
              </a:tblGrid>
              <a:tr h="128067">
                <a:tc rowSpan="2">
                  <a:txBody>
                    <a:bodyPr/>
                    <a:lstStyle/>
                    <a:p>
                      <a:pPr algn="ctr" fontAlgn="ctr"/>
                      <a:r>
                        <a:rPr lang="en-TT" sz="900" u="none" strike="noStrike">
                          <a:effectLst/>
                        </a:rPr>
                        <a:t>Country</a:t>
                      </a:r>
                      <a:endParaRPr lang="en-TT" sz="900" b="1" i="0" u="none" strike="noStrike">
                        <a:solidFill>
                          <a:srgbClr val="000000"/>
                        </a:solidFill>
                        <a:effectLst/>
                        <a:latin typeface="Calibri" panose="020F0502020204030204" pitchFamily="34" charset="0"/>
                      </a:endParaRPr>
                    </a:p>
                  </a:txBody>
                  <a:tcPr marL="0" marR="0" marT="0" marB="0" anchor="ctr"/>
                </a:tc>
                <a:tc rowSpan="2">
                  <a:txBody>
                    <a:bodyPr/>
                    <a:lstStyle/>
                    <a:p>
                      <a:pPr algn="ctr" fontAlgn="ctr"/>
                      <a:r>
                        <a:rPr lang="en-TT" sz="900" u="none" strike="noStrike">
                          <a:effectLst/>
                        </a:rPr>
                        <a:t>Wastewater Source</a:t>
                      </a:r>
                      <a:endParaRPr lang="en-TT" sz="900" b="1" i="0" u="none" strike="noStrike">
                        <a:solidFill>
                          <a:srgbClr val="000000"/>
                        </a:solidFill>
                        <a:effectLst/>
                        <a:latin typeface="Calibri" panose="020F0502020204030204" pitchFamily="34" charset="0"/>
                      </a:endParaRPr>
                    </a:p>
                  </a:txBody>
                  <a:tcPr marL="0" marR="0" marT="0" marB="0" anchor="ctr"/>
                </a:tc>
                <a:tc rowSpan="2">
                  <a:txBody>
                    <a:bodyPr/>
                    <a:lstStyle/>
                    <a:p>
                      <a:pPr algn="ctr" fontAlgn="ctr"/>
                      <a:r>
                        <a:rPr lang="en-TT" sz="900" u="none" strike="noStrike">
                          <a:effectLst/>
                        </a:rPr>
                        <a:t>Receiving body</a:t>
                      </a:r>
                      <a:endParaRPr lang="en-TT" sz="900" b="1" i="0" u="none" strike="noStrike">
                        <a:solidFill>
                          <a:srgbClr val="000000"/>
                        </a:solidFill>
                        <a:effectLst/>
                        <a:latin typeface="Calibri" panose="020F0502020204030204" pitchFamily="34" charset="0"/>
                      </a:endParaRPr>
                    </a:p>
                  </a:txBody>
                  <a:tcPr marL="0" marR="0" marT="0" marB="0" anchor="ctr"/>
                </a:tc>
                <a:tc gridSpan="12">
                  <a:txBody>
                    <a:bodyPr/>
                    <a:lstStyle/>
                    <a:p>
                      <a:pPr algn="ctr" fontAlgn="ctr"/>
                      <a:r>
                        <a:rPr lang="en-TT" sz="900" u="none" strike="noStrike">
                          <a:effectLst/>
                        </a:rPr>
                        <a:t>Parameters (mg/L)</a:t>
                      </a:r>
                      <a:endParaRPr lang="en-TT" sz="900" b="1" i="0" u="none" strike="noStrike">
                        <a:solidFill>
                          <a:srgbClr val="000000"/>
                        </a:solidFill>
                        <a:effectLst/>
                        <a:latin typeface="Calibri" panose="020F0502020204030204" pitchFamily="34" charset="0"/>
                      </a:endParaRPr>
                    </a:p>
                  </a:txBody>
                  <a:tcPr marL="0" marR="0" marT="0" marB="0" anchor="ct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extLst>
                  <a:ext uri="{0D108BD9-81ED-4DB2-BD59-A6C34878D82A}">
                    <a16:rowId xmlns:a16="http://schemas.microsoft.com/office/drawing/2014/main" val="1041313182"/>
                  </a:ext>
                </a:extLst>
              </a:tr>
              <a:tr h="265804">
                <a:tc vMerge="1">
                  <a:txBody>
                    <a:bodyPr/>
                    <a:lstStyle/>
                    <a:p>
                      <a:endParaRPr lang="en-TT"/>
                    </a:p>
                  </a:txBody>
                  <a:tcPr/>
                </a:tc>
                <a:tc vMerge="1">
                  <a:txBody>
                    <a:bodyPr/>
                    <a:lstStyle/>
                    <a:p>
                      <a:endParaRPr lang="en-TT"/>
                    </a:p>
                  </a:txBody>
                  <a:tcPr/>
                </a:tc>
                <a:tc vMerge="1">
                  <a:txBody>
                    <a:bodyPr/>
                    <a:lstStyle/>
                    <a:p>
                      <a:endParaRPr lang="en-TT"/>
                    </a:p>
                  </a:txBody>
                  <a:tcPr/>
                </a:tc>
                <a:tc>
                  <a:txBody>
                    <a:bodyPr/>
                    <a:lstStyle/>
                    <a:p>
                      <a:pPr algn="ctr" fontAlgn="ctr"/>
                      <a:r>
                        <a:rPr lang="en-TT" sz="900" u="none" strike="noStrike">
                          <a:effectLst/>
                        </a:rPr>
                        <a:t>P or TP</a:t>
                      </a:r>
                      <a:endParaRPr lang="en-TT"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P0</a:t>
                      </a:r>
                      <a:r>
                        <a:rPr lang="en-TT" sz="900" u="none" strike="noStrike" baseline="-25000">
                          <a:effectLst/>
                        </a:rPr>
                        <a:t>4</a:t>
                      </a:r>
                      <a:r>
                        <a:rPr lang="en-TT" sz="900" u="none" strike="noStrike" baseline="30000">
                          <a:effectLst/>
                        </a:rPr>
                        <a:t>3-</a:t>
                      </a:r>
                      <a:endParaRPr lang="en-TT"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P-P0</a:t>
                      </a:r>
                      <a:r>
                        <a:rPr lang="en-TT" sz="900" u="none" strike="noStrike" baseline="-25000">
                          <a:effectLst/>
                        </a:rPr>
                        <a:t>4</a:t>
                      </a:r>
                      <a:r>
                        <a:rPr lang="en-TT" sz="900" u="none" strike="noStrike" baseline="30000">
                          <a:effectLst/>
                        </a:rPr>
                        <a:t>3-</a:t>
                      </a:r>
                      <a:endParaRPr lang="en-TT"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N or TN</a:t>
                      </a:r>
                      <a:endParaRPr lang="en-TT"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TKN</a:t>
                      </a:r>
                      <a:endParaRPr lang="en-TT"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NO</a:t>
                      </a:r>
                      <a:r>
                        <a:rPr lang="en-TT" sz="900" u="none" strike="noStrike" baseline="-25000">
                          <a:effectLst/>
                        </a:rPr>
                        <a:t>3</a:t>
                      </a:r>
                      <a:r>
                        <a:rPr lang="en-TT" sz="900" u="none" strike="noStrike" baseline="30000">
                          <a:effectLst/>
                        </a:rPr>
                        <a:t>-</a:t>
                      </a:r>
                      <a:endParaRPr lang="en-TT"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N-NO</a:t>
                      </a:r>
                      <a:r>
                        <a:rPr lang="en-TT" sz="900" u="none" strike="noStrike" baseline="-25000">
                          <a:effectLst/>
                        </a:rPr>
                        <a:t>3</a:t>
                      </a:r>
                      <a:r>
                        <a:rPr lang="en-TT" sz="900" u="none" strike="noStrike" baseline="30000">
                          <a:effectLst/>
                        </a:rPr>
                        <a:t>-</a:t>
                      </a:r>
                      <a:endParaRPr lang="en-TT"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NO</a:t>
                      </a:r>
                      <a:r>
                        <a:rPr lang="en-TT" sz="900" u="none" strike="noStrike" baseline="-25000">
                          <a:effectLst/>
                        </a:rPr>
                        <a:t>2</a:t>
                      </a:r>
                      <a:r>
                        <a:rPr lang="en-TT" sz="900" u="none" strike="noStrike" baseline="30000">
                          <a:effectLst/>
                        </a:rPr>
                        <a:t>-</a:t>
                      </a:r>
                      <a:endParaRPr lang="en-TT"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N-NO</a:t>
                      </a:r>
                      <a:r>
                        <a:rPr lang="en-TT" sz="900" u="none" strike="noStrike" baseline="-25000">
                          <a:effectLst/>
                        </a:rPr>
                        <a:t>2</a:t>
                      </a:r>
                      <a:r>
                        <a:rPr lang="en-TT" sz="900" u="none" strike="noStrike" baseline="30000">
                          <a:effectLst/>
                        </a:rPr>
                        <a:t>-</a:t>
                      </a:r>
                      <a:endParaRPr lang="en-TT"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N-NH</a:t>
                      </a:r>
                      <a:r>
                        <a:rPr lang="en-TT" sz="900" u="none" strike="noStrike" baseline="-25000">
                          <a:effectLst/>
                        </a:rPr>
                        <a:t>3</a:t>
                      </a:r>
                      <a:endParaRPr lang="en-TT"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N-NH</a:t>
                      </a:r>
                      <a:r>
                        <a:rPr lang="en-TT" sz="900" u="none" strike="noStrike" baseline="-25000">
                          <a:effectLst/>
                        </a:rPr>
                        <a:t>4</a:t>
                      </a:r>
                      <a:r>
                        <a:rPr lang="en-TT" sz="900" u="none" strike="noStrike" baseline="30000">
                          <a:effectLst/>
                        </a:rPr>
                        <a:t>+</a:t>
                      </a:r>
                      <a:endParaRPr lang="en-TT"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N-NH</a:t>
                      </a:r>
                      <a:r>
                        <a:rPr lang="en-TT" sz="900" u="none" strike="noStrike" baseline="-25000">
                          <a:effectLst/>
                        </a:rPr>
                        <a:t>4</a:t>
                      </a:r>
                      <a:r>
                        <a:rPr lang="en-TT" sz="900" u="none" strike="noStrike" baseline="30000">
                          <a:effectLst/>
                        </a:rPr>
                        <a:t>+</a:t>
                      </a:r>
                      <a:r>
                        <a:rPr lang="en-TT" sz="900" u="none" strike="noStrike">
                          <a:effectLst/>
                        </a:rPr>
                        <a:t> + NO</a:t>
                      </a:r>
                      <a:r>
                        <a:rPr lang="en-TT" sz="900" u="none" strike="noStrike" baseline="-25000">
                          <a:effectLst/>
                        </a:rPr>
                        <a:t>3</a:t>
                      </a:r>
                      <a:endParaRPr lang="en-TT" sz="9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989305602"/>
                  </a:ext>
                </a:extLst>
              </a:tr>
              <a:tr h="1024536">
                <a:tc rowSpan="3">
                  <a:txBody>
                    <a:bodyPr/>
                    <a:lstStyle/>
                    <a:p>
                      <a:pPr algn="ctr" fontAlgn="ctr"/>
                      <a:r>
                        <a:rPr lang="en-TT" sz="900" u="none" strike="noStrike">
                          <a:effectLst/>
                        </a:rPr>
                        <a:t>Guatemala</a:t>
                      </a:r>
                      <a:endParaRPr lang="en-TT"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Municipal wastewater with complete treatment systems, at least, for the two (2) main discharges that are reported without treatment in the inventory.</a:t>
                      </a:r>
                      <a:endParaRPr lang="en-US" sz="900" b="0" i="0" u="none" strike="noStrike">
                        <a:solidFill>
                          <a:srgbClr val="000000"/>
                        </a:solidFill>
                        <a:effectLst/>
                        <a:latin typeface="Calibri" panose="020F0502020204030204" pitchFamily="34" charset="0"/>
                      </a:endParaRPr>
                    </a:p>
                  </a:txBody>
                  <a:tcPr marL="0" marR="0" marT="0" marB="0" anchor="ctr"/>
                </a:tc>
                <a:tc rowSpan="3">
                  <a:txBody>
                    <a:bodyPr/>
                    <a:lstStyle/>
                    <a:p>
                      <a:pPr algn="ctr" fontAlgn="ctr"/>
                      <a:r>
                        <a:rPr lang="en-TT" sz="900" u="none" strike="noStrike">
                          <a:effectLst/>
                        </a:rPr>
                        <a:t>Receiving bodies, unspecified.</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40</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150</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070933095"/>
                  </a:ext>
                </a:extLst>
              </a:tr>
              <a:tr h="512268">
                <a:tc vMerge="1">
                  <a:txBody>
                    <a:bodyPr/>
                    <a:lstStyle/>
                    <a:p>
                      <a:endParaRPr lang="en-TT"/>
                    </a:p>
                  </a:txBody>
                  <a:tcPr/>
                </a:tc>
                <a:tc>
                  <a:txBody>
                    <a:bodyPr/>
                    <a:lstStyle/>
                    <a:p>
                      <a:pPr algn="ctr" fontAlgn="ctr"/>
                      <a:r>
                        <a:rPr lang="en-US" sz="900" u="none" strike="noStrike">
                          <a:effectLst/>
                        </a:rPr>
                        <a:t>Municipal wastewater with treatment systems for 60% of discharge</a:t>
                      </a:r>
                      <a:endParaRPr lang="en-US" sz="900" b="0" i="0" u="none" strike="noStrike">
                        <a:solidFill>
                          <a:srgbClr val="000000"/>
                        </a:solidFill>
                        <a:effectLst/>
                        <a:latin typeface="Calibri" panose="020F0502020204030204" pitchFamily="34" charset="0"/>
                      </a:endParaRPr>
                    </a:p>
                  </a:txBody>
                  <a:tcPr marL="0" marR="0" marT="0" marB="0" anchor="ctr"/>
                </a:tc>
                <a:tc vMerge="1">
                  <a:txBody>
                    <a:bodyPr/>
                    <a:lstStyle/>
                    <a:p>
                      <a:endParaRPr lang="en-TT"/>
                    </a:p>
                  </a:txBody>
                  <a:tcPr/>
                </a:tc>
                <a:tc>
                  <a:txBody>
                    <a:bodyPr/>
                    <a:lstStyle/>
                    <a:p>
                      <a:pPr algn="ctr" fontAlgn="ctr"/>
                      <a:r>
                        <a:rPr lang="en-TT" sz="900" u="none" strike="noStrike">
                          <a:effectLst/>
                        </a:rPr>
                        <a:t>20</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70</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16672000"/>
                  </a:ext>
                </a:extLst>
              </a:tr>
              <a:tr h="512268">
                <a:tc vMerge="1">
                  <a:txBody>
                    <a:bodyPr/>
                    <a:lstStyle/>
                    <a:p>
                      <a:endParaRPr lang="en-TT"/>
                    </a:p>
                  </a:txBody>
                  <a:tcPr/>
                </a:tc>
                <a:tc>
                  <a:txBody>
                    <a:bodyPr/>
                    <a:lstStyle/>
                    <a:p>
                      <a:pPr algn="ctr" fontAlgn="ctr"/>
                      <a:r>
                        <a:rPr lang="en-US" sz="900" u="none" strike="noStrike">
                          <a:effectLst/>
                        </a:rPr>
                        <a:t>Municipal wastewater with treatment systems for 40% of discharges</a:t>
                      </a:r>
                      <a:endParaRPr lang="en-US" sz="900" b="0" i="0" u="none" strike="noStrike">
                        <a:solidFill>
                          <a:srgbClr val="000000"/>
                        </a:solidFill>
                        <a:effectLst/>
                        <a:latin typeface="Calibri" panose="020F0502020204030204" pitchFamily="34" charset="0"/>
                      </a:endParaRPr>
                    </a:p>
                  </a:txBody>
                  <a:tcPr marL="0" marR="0" marT="0" marB="0" anchor="ctr"/>
                </a:tc>
                <a:tc vMerge="1">
                  <a:txBody>
                    <a:bodyPr/>
                    <a:lstStyle/>
                    <a:p>
                      <a:endParaRPr lang="en-TT"/>
                    </a:p>
                  </a:txBody>
                  <a:tcPr/>
                </a:tc>
                <a:tc>
                  <a:txBody>
                    <a:bodyPr/>
                    <a:lstStyle/>
                    <a:p>
                      <a:pPr algn="ctr" fontAlgn="ctr"/>
                      <a:r>
                        <a:rPr lang="en-TT" sz="900" u="none" strike="noStrike">
                          <a:effectLst/>
                        </a:rPr>
                        <a:t>10</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20</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464804131"/>
                  </a:ext>
                </a:extLst>
              </a:tr>
              <a:tr h="256134">
                <a:tc>
                  <a:txBody>
                    <a:bodyPr/>
                    <a:lstStyle/>
                    <a:p>
                      <a:pPr algn="ctr" fontAlgn="ctr"/>
                      <a:r>
                        <a:rPr lang="en-TT" sz="900" u="none" strike="noStrike">
                          <a:effectLst/>
                        </a:rPr>
                        <a:t>Honduras</a:t>
                      </a:r>
                      <a:endParaRPr lang="en-TT"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Wastewater (their origin is not specified)</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Receiving body</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5</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30</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20</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972462159"/>
                  </a:ext>
                </a:extLst>
              </a:tr>
              <a:tr h="256134">
                <a:tc>
                  <a:txBody>
                    <a:bodyPr/>
                    <a:lstStyle/>
                    <a:p>
                      <a:pPr algn="ctr" fontAlgn="ctr"/>
                      <a:r>
                        <a:rPr lang="en-TT" sz="900" u="none" strike="noStrike">
                          <a:effectLst/>
                        </a:rPr>
                        <a:t>México</a:t>
                      </a:r>
                      <a:endParaRPr lang="en-TT"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Wastewater (their origin is not specified)</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Marine zones</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15</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25</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889762434"/>
                  </a:ext>
                </a:extLst>
              </a:tr>
              <a:tr h="384201">
                <a:tc rowSpan="2">
                  <a:txBody>
                    <a:bodyPr/>
                    <a:lstStyle/>
                    <a:p>
                      <a:pPr algn="ctr" fontAlgn="ctr"/>
                      <a:r>
                        <a:rPr lang="en-TT" sz="900" u="none" strike="noStrike">
                          <a:effectLst/>
                        </a:rPr>
                        <a:t>Nicaragua </a:t>
                      </a:r>
                      <a:endParaRPr lang="en-TT"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Discharges from sanitary sewer treatment systems</a:t>
                      </a:r>
                      <a:endParaRPr lang="en-US" sz="900" b="0" i="0" u="none" strike="noStrike">
                        <a:solidFill>
                          <a:srgbClr val="000000"/>
                        </a:solidFill>
                        <a:effectLst/>
                        <a:latin typeface="Calibri" panose="020F0502020204030204" pitchFamily="34" charset="0"/>
                      </a:endParaRPr>
                    </a:p>
                  </a:txBody>
                  <a:tcPr marL="0" marR="0" marT="0" marB="0" anchor="ctr"/>
                </a:tc>
                <a:tc rowSpan="2">
                  <a:txBody>
                    <a:bodyPr/>
                    <a:lstStyle/>
                    <a:p>
                      <a:pPr algn="ctr" fontAlgn="ctr"/>
                      <a:r>
                        <a:rPr lang="en-TT" sz="900" u="none" strike="noStrike">
                          <a:effectLst/>
                        </a:rPr>
                        <a:t>Receiving bodies</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15</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45</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730580899"/>
                  </a:ext>
                </a:extLst>
              </a:tr>
              <a:tr h="384201">
                <a:tc vMerge="1">
                  <a:txBody>
                    <a:bodyPr/>
                    <a:lstStyle/>
                    <a:p>
                      <a:endParaRPr lang="en-TT"/>
                    </a:p>
                  </a:txBody>
                  <a:tcPr/>
                </a:tc>
                <a:tc>
                  <a:txBody>
                    <a:bodyPr/>
                    <a:lstStyle/>
                    <a:p>
                      <a:pPr algn="ctr" fontAlgn="ctr"/>
                      <a:r>
                        <a:rPr lang="en-US" sz="900" u="none" strike="noStrike">
                          <a:effectLst/>
                        </a:rPr>
                        <a:t>Discharges from domestic wastewater treatment systems</a:t>
                      </a:r>
                      <a:endParaRPr lang="en-US" sz="900" b="0" i="0" u="none" strike="noStrike">
                        <a:solidFill>
                          <a:srgbClr val="000000"/>
                        </a:solidFill>
                        <a:effectLst/>
                        <a:latin typeface="Calibri" panose="020F0502020204030204" pitchFamily="34" charset="0"/>
                      </a:endParaRPr>
                    </a:p>
                  </a:txBody>
                  <a:tcPr marL="0" marR="0" marT="0" marB="0" anchor="ctr"/>
                </a:tc>
                <a:tc vMerge="1">
                  <a:txBody>
                    <a:bodyPr/>
                    <a:lstStyle/>
                    <a:p>
                      <a:endParaRPr lang="en-TT"/>
                    </a:p>
                  </a:txBody>
                  <a:tcPr/>
                </a:tc>
                <a:tc>
                  <a:txBody>
                    <a:bodyPr/>
                    <a:lstStyle/>
                    <a:p>
                      <a:pPr algn="ctr" fontAlgn="ctr"/>
                      <a:r>
                        <a:rPr lang="en-TT" sz="900" u="none" strike="noStrike">
                          <a:effectLst/>
                        </a:rPr>
                        <a:t>10</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30</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299675101"/>
                  </a:ext>
                </a:extLst>
              </a:tr>
              <a:tr h="640335">
                <a:tc>
                  <a:txBody>
                    <a:bodyPr/>
                    <a:lstStyle/>
                    <a:p>
                      <a:pPr algn="ctr" fontAlgn="ctr"/>
                      <a:r>
                        <a:rPr lang="en-TT" sz="900" u="none" strike="noStrike">
                          <a:effectLst/>
                        </a:rPr>
                        <a:t>Panamá</a:t>
                      </a:r>
                      <a:endParaRPr lang="en-TT"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All liquid effluents from domestic, commercial, industrial, and institutional activities.</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Continental and marine waters</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10</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15</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10</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3</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487141411"/>
                  </a:ext>
                </a:extLst>
              </a:tr>
              <a:tr h="384201">
                <a:tc>
                  <a:txBody>
                    <a:bodyPr/>
                    <a:lstStyle/>
                    <a:p>
                      <a:pPr algn="ctr" fontAlgn="ctr"/>
                      <a:r>
                        <a:rPr lang="en-TT" sz="900" u="none" strike="noStrike">
                          <a:effectLst/>
                        </a:rPr>
                        <a:t>Venezuela</a:t>
                      </a:r>
                      <a:endParaRPr lang="en-TT"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For all wastewater discharges. (It does not specify its type).</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Marine and coastal environment</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10</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40</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dirty="0">
                          <a:effectLst/>
                        </a:rPr>
                        <a:t> </a:t>
                      </a:r>
                      <a:endParaRPr lang="en-TT" sz="9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849529271"/>
                  </a:ext>
                </a:extLst>
              </a:tr>
            </a:tbl>
          </a:graphicData>
        </a:graphic>
      </p:graphicFrame>
    </p:spTree>
    <p:extLst>
      <p:ext uri="{BB962C8B-B14F-4D97-AF65-F5344CB8AC3E}">
        <p14:creationId xmlns:p14="http://schemas.microsoft.com/office/powerpoint/2010/main" val="470408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Frameworks For Domestic Wastewater Discharge</a:t>
            </a:r>
            <a:endParaRPr lang="en-TT" dirty="0"/>
          </a:p>
        </p:txBody>
      </p:sp>
      <p:sp>
        <p:nvSpPr>
          <p:cNvPr id="4" name="Slide Number Placeholder 3"/>
          <p:cNvSpPr>
            <a:spLocks noGrp="1"/>
          </p:cNvSpPr>
          <p:nvPr>
            <p:ph type="sldNum" sz="quarter" idx="12"/>
          </p:nvPr>
        </p:nvSpPr>
        <p:spPr/>
        <p:txBody>
          <a:bodyPr/>
          <a:lstStyle/>
          <a:p>
            <a:fld id="{7510FC4A-27D1-4BD3-9EA2-D3CDD68E63D3}" type="slidenum">
              <a:rPr lang="en-TT" smtClean="0"/>
              <a:t>16</a:t>
            </a:fld>
            <a:endParaRPr lang="en-TT"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606432574"/>
              </p:ext>
            </p:extLst>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0253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Effluent Limitations for Industrial Wastewater</a:t>
            </a:r>
            <a:endParaRPr lang="en-TT" dirty="0"/>
          </a:p>
        </p:txBody>
      </p:sp>
      <p:sp>
        <p:nvSpPr>
          <p:cNvPr id="4" name="Slide Number Placeholder 3"/>
          <p:cNvSpPr>
            <a:spLocks noGrp="1"/>
          </p:cNvSpPr>
          <p:nvPr>
            <p:ph type="sldNum" sz="quarter" idx="12"/>
          </p:nvPr>
        </p:nvSpPr>
        <p:spPr/>
        <p:txBody>
          <a:bodyPr/>
          <a:lstStyle/>
          <a:p>
            <a:fld id="{7510FC4A-27D1-4BD3-9EA2-D3CDD68E63D3}" type="slidenum">
              <a:rPr lang="en-TT" smtClean="0"/>
              <a:t>17</a:t>
            </a:fld>
            <a:endParaRPr lang="en-TT"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71051207"/>
              </p:ext>
            </p:extLst>
          </p:nvPr>
        </p:nvGraphicFramePr>
        <p:xfrm>
          <a:off x="1948871" y="1930401"/>
          <a:ext cx="6206838" cy="4476087"/>
        </p:xfrm>
        <a:graphic>
          <a:graphicData uri="http://schemas.openxmlformats.org/drawingml/2006/table">
            <a:tbl>
              <a:tblPr>
                <a:tableStyleId>{5C22544A-7EE6-4342-B048-85BDC9FD1C3A}</a:tableStyleId>
              </a:tblPr>
              <a:tblGrid>
                <a:gridCol w="1072320">
                  <a:extLst>
                    <a:ext uri="{9D8B030D-6E8A-4147-A177-3AD203B41FA5}">
                      <a16:colId xmlns:a16="http://schemas.microsoft.com/office/drawing/2014/main" val="2448180620"/>
                    </a:ext>
                  </a:extLst>
                </a:gridCol>
                <a:gridCol w="1072320">
                  <a:extLst>
                    <a:ext uri="{9D8B030D-6E8A-4147-A177-3AD203B41FA5}">
                      <a16:colId xmlns:a16="http://schemas.microsoft.com/office/drawing/2014/main" val="4261623031"/>
                    </a:ext>
                  </a:extLst>
                </a:gridCol>
                <a:gridCol w="1034473">
                  <a:extLst>
                    <a:ext uri="{9D8B030D-6E8A-4147-A177-3AD203B41FA5}">
                      <a16:colId xmlns:a16="http://schemas.microsoft.com/office/drawing/2014/main" val="4182761948"/>
                    </a:ext>
                  </a:extLst>
                </a:gridCol>
                <a:gridCol w="605545">
                  <a:extLst>
                    <a:ext uri="{9D8B030D-6E8A-4147-A177-3AD203B41FA5}">
                      <a16:colId xmlns:a16="http://schemas.microsoft.com/office/drawing/2014/main" val="1337174749"/>
                    </a:ext>
                  </a:extLst>
                </a:gridCol>
                <a:gridCol w="605545">
                  <a:extLst>
                    <a:ext uri="{9D8B030D-6E8A-4147-A177-3AD203B41FA5}">
                      <a16:colId xmlns:a16="http://schemas.microsoft.com/office/drawing/2014/main" val="983765868"/>
                    </a:ext>
                  </a:extLst>
                </a:gridCol>
                <a:gridCol w="605545">
                  <a:extLst>
                    <a:ext uri="{9D8B030D-6E8A-4147-A177-3AD203B41FA5}">
                      <a16:colId xmlns:a16="http://schemas.microsoft.com/office/drawing/2014/main" val="3063970943"/>
                    </a:ext>
                  </a:extLst>
                </a:gridCol>
                <a:gridCol w="605545">
                  <a:extLst>
                    <a:ext uri="{9D8B030D-6E8A-4147-A177-3AD203B41FA5}">
                      <a16:colId xmlns:a16="http://schemas.microsoft.com/office/drawing/2014/main" val="3337466156"/>
                    </a:ext>
                  </a:extLst>
                </a:gridCol>
                <a:gridCol w="605545">
                  <a:extLst>
                    <a:ext uri="{9D8B030D-6E8A-4147-A177-3AD203B41FA5}">
                      <a16:colId xmlns:a16="http://schemas.microsoft.com/office/drawing/2014/main" val="280524729"/>
                    </a:ext>
                  </a:extLst>
                </a:gridCol>
              </a:tblGrid>
              <a:tr h="197223">
                <a:tc rowSpan="2">
                  <a:txBody>
                    <a:bodyPr/>
                    <a:lstStyle/>
                    <a:p>
                      <a:pPr algn="ctr" fontAlgn="ctr"/>
                      <a:r>
                        <a:rPr lang="en-TT" sz="1000" u="none" strike="noStrike" dirty="0">
                          <a:effectLst/>
                        </a:rPr>
                        <a:t>Country</a:t>
                      </a:r>
                      <a:endParaRPr lang="en-TT" sz="1000" b="1" i="0" u="none" strike="noStrike" dirty="0">
                        <a:solidFill>
                          <a:srgbClr val="000000"/>
                        </a:solidFill>
                        <a:effectLst/>
                        <a:latin typeface="Calibri" panose="020F0502020204030204" pitchFamily="34" charset="0"/>
                      </a:endParaRPr>
                    </a:p>
                  </a:txBody>
                  <a:tcPr marL="0" marR="0" marT="0" marB="0" anchor="ctr"/>
                </a:tc>
                <a:tc rowSpan="2">
                  <a:txBody>
                    <a:bodyPr/>
                    <a:lstStyle/>
                    <a:p>
                      <a:pPr algn="ctr" fontAlgn="ctr"/>
                      <a:r>
                        <a:rPr lang="en-TT" sz="1000" u="none" strike="noStrike">
                          <a:effectLst/>
                        </a:rPr>
                        <a:t>Wastewater Source</a:t>
                      </a:r>
                      <a:endParaRPr lang="en-TT" sz="1000" b="1" i="0" u="none" strike="noStrike">
                        <a:solidFill>
                          <a:srgbClr val="000000"/>
                        </a:solidFill>
                        <a:effectLst/>
                        <a:latin typeface="Calibri" panose="020F0502020204030204" pitchFamily="34" charset="0"/>
                      </a:endParaRPr>
                    </a:p>
                  </a:txBody>
                  <a:tcPr marL="0" marR="0" marT="0" marB="0" anchor="ctr"/>
                </a:tc>
                <a:tc rowSpan="2">
                  <a:txBody>
                    <a:bodyPr/>
                    <a:lstStyle/>
                    <a:p>
                      <a:pPr algn="ctr" fontAlgn="ctr"/>
                      <a:r>
                        <a:rPr lang="en-TT" sz="1000" u="none" strike="noStrike">
                          <a:effectLst/>
                        </a:rPr>
                        <a:t>Receiving body</a:t>
                      </a:r>
                      <a:endParaRPr lang="en-TT" sz="1000" b="1" i="0" u="none" strike="noStrike">
                        <a:solidFill>
                          <a:srgbClr val="000000"/>
                        </a:solidFill>
                        <a:effectLst/>
                        <a:latin typeface="Calibri" panose="020F0502020204030204" pitchFamily="34" charset="0"/>
                      </a:endParaRPr>
                    </a:p>
                  </a:txBody>
                  <a:tcPr marL="0" marR="0" marT="0" marB="0" anchor="ctr"/>
                </a:tc>
                <a:tc gridSpan="5">
                  <a:txBody>
                    <a:bodyPr/>
                    <a:lstStyle/>
                    <a:p>
                      <a:pPr algn="ctr" fontAlgn="ctr"/>
                      <a:r>
                        <a:rPr lang="en-TT" sz="1000" u="none" strike="noStrike">
                          <a:effectLst/>
                        </a:rPr>
                        <a:t>Parameters (mg/L)</a:t>
                      </a:r>
                      <a:endParaRPr lang="en-TT" sz="1000" b="1" i="0" u="none" strike="noStrike">
                        <a:solidFill>
                          <a:srgbClr val="000000"/>
                        </a:solidFill>
                        <a:effectLst/>
                        <a:latin typeface="Calibri" panose="020F0502020204030204" pitchFamily="34" charset="0"/>
                      </a:endParaRPr>
                    </a:p>
                  </a:txBody>
                  <a:tcPr marL="0" marR="0" marT="0" marB="0" anchor="ct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extLst>
                  <a:ext uri="{0D108BD9-81ED-4DB2-BD59-A6C34878D82A}">
                    <a16:rowId xmlns:a16="http://schemas.microsoft.com/office/drawing/2014/main" val="277061203"/>
                  </a:ext>
                </a:extLst>
              </a:tr>
              <a:tr h="414849">
                <a:tc vMerge="1">
                  <a:txBody>
                    <a:bodyPr/>
                    <a:lstStyle/>
                    <a:p>
                      <a:endParaRPr lang="en-TT"/>
                    </a:p>
                  </a:txBody>
                  <a:tcPr/>
                </a:tc>
                <a:tc vMerge="1">
                  <a:txBody>
                    <a:bodyPr/>
                    <a:lstStyle/>
                    <a:p>
                      <a:endParaRPr lang="en-TT"/>
                    </a:p>
                  </a:txBody>
                  <a:tcPr/>
                </a:tc>
                <a:tc vMerge="1">
                  <a:txBody>
                    <a:bodyPr/>
                    <a:lstStyle/>
                    <a:p>
                      <a:endParaRPr lang="en-TT"/>
                    </a:p>
                  </a:txBody>
                  <a:tcPr/>
                </a:tc>
                <a:tc>
                  <a:txBody>
                    <a:bodyPr/>
                    <a:lstStyle/>
                    <a:p>
                      <a:pPr algn="ctr" fontAlgn="ctr"/>
                      <a:r>
                        <a:rPr lang="en-TT" sz="1000" u="none" strike="noStrike">
                          <a:effectLst/>
                        </a:rPr>
                        <a:t>P or TP</a:t>
                      </a:r>
                      <a:endParaRPr lang="en-TT" sz="10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PO</a:t>
                      </a:r>
                      <a:r>
                        <a:rPr lang="en-TT" sz="1000" u="none" strike="noStrike" baseline="-25000">
                          <a:effectLst/>
                        </a:rPr>
                        <a:t>4</a:t>
                      </a:r>
                      <a:r>
                        <a:rPr lang="en-TT" sz="1000" u="none" strike="noStrike" baseline="30000">
                          <a:effectLst/>
                        </a:rPr>
                        <a:t>3-</a:t>
                      </a:r>
                      <a:endParaRPr lang="en-TT" sz="10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NO</a:t>
                      </a:r>
                      <a:r>
                        <a:rPr lang="en-TT" sz="1000" u="none" strike="noStrike" baseline="-25000">
                          <a:effectLst/>
                        </a:rPr>
                        <a:t>3</a:t>
                      </a:r>
                      <a:r>
                        <a:rPr lang="en-TT" sz="1000" u="none" strike="noStrike" baseline="30000">
                          <a:effectLst/>
                        </a:rPr>
                        <a:t>-</a:t>
                      </a:r>
                      <a:endParaRPr lang="en-TT" sz="10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N-NH</a:t>
                      </a:r>
                      <a:r>
                        <a:rPr lang="en-TT" sz="1000" u="none" strike="noStrike" baseline="-25000">
                          <a:effectLst/>
                        </a:rPr>
                        <a:t>3</a:t>
                      </a:r>
                      <a:endParaRPr lang="en-TT" sz="10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N-NH</a:t>
                      </a:r>
                      <a:r>
                        <a:rPr lang="en-TT" sz="1000" u="none" strike="noStrike" baseline="-25000">
                          <a:effectLst/>
                        </a:rPr>
                        <a:t>4</a:t>
                      </a:r>
                      <a:r>
                        <a:rPr lang="en-TT" sz="1000" u="none" strike="noStrike" baseline="30000">
                          <a:effectLst/>
                        </a:rPr>
                        <a:t>+</a:t>
                      </a:r>
                      <a:endParaRPr lang="en-TT" sz="10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091510629"/>
                  </a:ext>
                </a:extLst>
              </a:tr>
              <a:tr h="1414567">
                <a:tc rowSpan="5">
                  <a:txBody>
                    <a:bodyPr/>
                    <a:lstStyle/>
                    <a:p>
                      <a:pPr algn="ctr" fontAlgn="ctr"/>
                      <a:r>
                        <a:rPr lang="en-TT" sz="1000" u="none" strike="noStrike">
                          <a:effectLst/>
                        </a:rPr>
                        <a:t>Belize</a:t>
                      </a:r>
                      <a:endParaRPr lang="en-TT" sz="10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Food Processing, Service, Citrus,</a:t>
                      </a:r>
                      <a:br>
                        <a:rPr lang="en-US" sz="1000" u="none" strike="noStrike">
                          <a:effectLst/>
                        </a:rPr>
                      </a:br>
                      <a:r>
                        <a:rPr lang="en-US" sz="1000" u="none" strike="noStrike">
                          <a:effectLst/>
                        </a:rPr>
                        <a:t>Garment,</a:t>
                      </a:r>
                      <a:br>
                        <a:rPr lang="en-US" sz="1000" u="none" strike="noStrike">
                          <a:effectLst/>
                        </a:rPr>
                      </a:br>
                      <a:r>
                        <a:rPr lang="en-US" sz="1000" u="none" strike="noStrike">
                          <a:effectLst/>
                        </a:rPr>
                        <a:t>Battery Manufacturing,</a:t>
                      </a:r>
                      <a:br>
                        <a:rPr lang="en-US" sz="1000" u="none" strike="noStrike">
                          <a:effectLst/>
                        </a:rPr>
                      </a:br>
                      <a:r>
                        <a:rPr lang="en-US" sz="1000" u="none" strike="noStrike">
                          <a:effectLst/>
                        </a:rPr>
                        <a:t>Poultry, Brewery Industry,</a:t>
                      </a:r>
                      <a:br>
                        <a:rPr lang="en-US" sz="1000" u="none" strike="noStrike">
                          <a:effectLst/>
                        </a:rPr>
                      </a:br>
                      <a:r>
                        <a:rPr lang="en-US" sz="1000" u="none" strike="noStrike">
                          <a:effectLst/>
                        </a:rPr>
                        <a:t>Sugar Processing</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Coastal waters</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5</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10</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630923387"/>
                  </a:ext>
                </a:extLst>
              </a:tr>
              <a:tr h="197223">
                <a:tc vMerge="1">
                  <a:txBody>
                    <a:bodyPr/>
                    <a:lstStyle/>
                    <a:p>
                      <a:endParaRPr lang="en-TT"/>
                    </a:p>
                  </a:txBody>
                  <a:tcPr/>
                </a:tc>
                <a:tc>
                  <a:txBody>
                    <a:bodyPr/>
                    <a:lstStyle/>
                    <a:p>
                      <a:pPr algn="ctr" fontAlgn="ctr"/>
                      <a:r>
                        <a:rPr lang="en-TT" sz="1000" u="none" strike="noStrike">
                          <a:effectLst/>
                        </a:rPr>
                        <a:t>Fish Processing</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30</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10</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97405755"/>
                  </a:ext>
                </a:extLst>
              </a:tr>
              <a:tr h="197223">
                <a:tc vMerge="1">
                  <a:txBody>
                    <a:bodyPr/>
                    <a:lstStyle/>
                    <a:p>
                      <a:endParaRPr lang="en-TT"/>
                    </a:p>
                  </a:txBody>
                  <a:tcPr/>
                </a:tc>
                <a:tc>
                  <a:txBody>
                    <a:bodyPr/>
                    <a:lstStyle/>
                    <a:p>
                      <a:pPr algn="ctr" fontAlgn="ctr"/>
                      <a:r>
                        <a:rPr lang="en-TT" sz="1000" u="none" strike="noStrike">
                          <a:effectLst/>
                        </a:rPr>
                        <a:t>Dairy Industry</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5</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30</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967259220"/>
                  </a:ext>
                </a:extLst>
              </a:tr>
              <a:tr h="620033">
                <a:tc vMerge="1">
                  <a:txBody>
                    <a:bodyPr/>
                    <a:lstStyle/>
                    <a:p>
                      <a:endParaRPr lang="en-TT"/>
                    </a:p>
                  </a:txBody>
                  <a:tcPr/>
                </a:tc>
                <a:tc>
                  <a:txBody>
                    <a:bodyPr/>
                    <a:lstStyle/>
                    <a:p>
                      <a:pPr algn="ctr" fontAlgn="ctr"/>
                      <a:r>
                        <a:rPr lang="en-TT" sz="1000" u="none" strike="noStrike">
                          <a:effectLst/>
                        </a:rPr>
                        <a:t>Rum Refiney, Shrimp Processing, Soft Drink Bottling</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1</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10</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89586895"/>
                  </a:ext>
                </a:extLst>
              </a:tr>
              <a:tr h="707283">
                <a:tc vMerge="1">
                  <a:txBody>
                    <a:bodyPr/>
                    <a:lstStyle/>
                    <a:p>
                      <a:endParaRPr lang="en-TT"/>
                    </a:p>
                  </a:txBody>
                  <a:tcPr/>
                </a:tc>
                <a:tc>
                  <a:txBody>
                    <a:bodyPr/>
                    <a:lstStyle/>
                    <a:p>
                      <a:pPr algn="ctr" fontAlgn="ctr"/>
                      <a:r>
                        <a:rPr lang="en-US" sz="1000" u="none" strike="noStrike">
                          <a:effectLst/>
                        </a:rPr>
                        <a:t>For Other Industries or Commercial Activities</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3</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5</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1</a:t>
                      </a:r>
                      <a:endParaRPr lang="en-TT"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746616527"/>
                  </a:ext>
                </a:extLst>
              </a:tr>
              <a:tr h="197223">
                <a:tc>
                  <a:txBody>
                    <a:bodyPr/>
                    <a:lstStyle/>
                    <a:p>
                      <a:pPr algn="ctr" fontAlgn="ctr"/>
                      <a:r>
                        <a:rPr lang="en-TT" sz="1000" u="none" strike="noStrike">
                          <a:effectLst/>
                        </a:rPr>
                        <a:t>Jamaica</a:t>
                      </a:r>
                      <a:endParaRPr lang="en-TT" sz="10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Trade effluents</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Coastal waters</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5</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10</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1</a:t>
                      </a:r>
                      <a:endParaRPr lang="en-TT"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65441832"/>
                  </a:ext>
                </a:extLst>
              </a:tr>
              <a:tr h="530463">
                <a:tc>
                  <a:txBody>
                    <a:bodyPr/>
                    <a:lstStyle/>
                    <a:p>
                      <a:pPr algn="ctr" fontAlgn="ctr"/>
                      <a:r>
                        <a:rPr lang="en-TT" sz="1000" u="none" strike="noStrike">
                          <a:effectLst/>
                        </a:rPr>
                        <a:t>Trinidad and Tobago </a:t>
                      </a:r>
                      <a:endParaRPr lang="en-TT" sz="10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Industries or Commercial Activities</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Coastal Nearshore</a:t>
                      </a:r>
                      <a:br>
                        <a:rPr lang="en-TT" sz="1000" u="none" strike="noStrike">
                          <a:effectLst/>
                        </a:rPr>
                      </a:br>
                      <a:r>
                        <a:rPr lang="en-TT" sz="1000" u="none" strike="noStrike">
                          <a:effectLst/>
                        </a:rPr>
                        <a:t>Marine Offshore</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5</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10</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dirty="0">
                          <a:effectLst/>
                        </a:rPr>
                        <a:t> </a:t>
                      </a:r>
                      <a:endParaRPr lang="en-TT" sz="10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581628607"/>
                  </a:ext>
                </a:extLst>
              </a:tr>
            </a:tbl>
          </a:graphicData>
        </a:graphic>
      </p:graphicFrame>
    </p:spTree>
    <p:extLst>
      <p:ext uri="{BB962C8B-B14F-4D97-AF65-F5344CB8AC3E}">
        <p14:creationId xmlns:p14="http://schemas.microsoft.com/office/powerpoint/2010/main" val="4041253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Effluent Limitations for Industrial Wastewater</a:t>
            </a:r>
            <a:endParaRPr lang="en-TT" dirty="0"/>
          </a:p>
        </p:txBody>
      </p:sp>
      <p:sp>
        <p:nvSpPr>
          <p:cNvPr id="4" name="Slide Number Placeholder 3"/>
          <p:cNvSpPr>
            <a:spLocks noGrp="1"/>
          </p:cNvSpPr>
          <p:nvPr>
            <p:ph type="sldNum" sz="quarter" idx="12"/>
          </p:nvPr>
        </p:nvSpPr>
        <p:spPr/>
        <p:txBody>
          <a:bodyPr/>
          <a:lstStyle/>
          <a:p>
            <a:fld id="{7510FC4A-27D1-4BD3-9EA2-D3CDD68E63D3}" type="slidenum">
              <a:rPr lang="en-TT" smtClean="0"/>
              <a:t>18</a:t>
            </a:fld>
            <a:endParaRPr lang="en-TT"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22465658"/>
              </p:ext>
            </p:extLst>
          </p:nvPr>
        </p:nvGraphicFramePr>
        <p:xfrm>
          <a:off x="1228435" y="1930400"/>
          <a:ext cx="7749311" cy="4738255"/>
        </p:xfrm>
        <a:graphic>
          <a:graphicData uri="http://schemas.openxmlformats.org/drawingml/2006/table">
            <a:tbl>
              <a:tblPr>
                <a:tableStyleId>{5C22544A-7EE6-4342-B048-85BDC9FD1C3A}</a:tableStyleId>
              </a:tblPr>
              <a:tblGrid>
                <a:gridCol w="1120223">
                  <a:extLst>
                    <a:ext uri="{9D8B030D-6E8A-4147-A177-3AD203B41FA5}">
                      <a16:colId xmlns:a16="http://schemas.microsoft.com/office/drawing/2014/main" val="1065152810"/>
                    </a:ext>
                  </a:extLst>
                </a:gridCol>
                <a:gridCol w="1120223">
                  <a:extLst>
                    <a:ext uri="{9D8B030D-6E8A-4147-A177-3AD203B41FA5}">
                      <a16:colId xmlns:a16="http://schemas.microsoft.com/office/drawing/2014/main" val="2603168692"/>
                    </a:ext>
                  </a:extLst>
                </a:gridCol>
                <a:gridCol w="1080686">
                  <a:extLst>
                    <a:ext uri="{9D8B030D-6E8A-4147-A177-3AD203B41FA5}">
                      <a16:colId xmlns:a16="http://schemas.microsoft.com/office/drawing/2014/main" val="3102551377"/>
                    </a:ext>
                  </a:extLst>
                </a:gridCol>
                <a:gridCol w="632597">
                  <a:extLst>
                    <a:ext uri="{9D8B030D-6E8A-4147-A177-3AD203B41FA5}">
                      <a16:colId xmlns:a16="http://schemas.microsoft.com/office/drawing/2014/main" val="1605234788"/>
                    </a:ext>
                  </a:extLst>
                </a:gridCol>
                <a:gridCol w="632597">
                  <a:extLst>
                    <a:ext uri="{9D8B030D-6E8A-4147-A177-3AD203B41FA5}">
                      <a16:colId xmlns:a16="http://schemas.microsoft.com/office/drawing/2014/main" val="1459599215"/>
                    </a:ext>
                  </a:extLst>
                </a:gridCol>
                <a:gridCol w="632597">
                  <a:extLst>
                    <a:ext uri="{9D8B030D-6E8A-4147-A177-3AD203B41FA5}">
                      <a16:colId xmlns:a16="http://schemas.microsoft.com/office/drawing/2014/main" val="1390789792"/>
                    </a:ext>
                  </a:extLst>
                </a:gridCol>
                <a:gridCol w="632597">
                  <a:extLst>
                    <a:ext uri="{9D8B030D-6E8A-4147-A177-3AD203B41FA5}">
                      <a16:colId xmlns:a16="http://schemas.microsoft.com/office/drawing/2014/main" val="1068221331"/>
                    </a:ext>
                  </a:extLst>
                </a:gridCol>
                <a:gridCol w="632597">
                  <a:extLst>
                    <a:ext uri="{9D8B030D-6E8A-4147-A177-3AD203B41FA5}">
                      <a16:colId xmlns:a16="http://schemas.microsoft.com/office/drawing/2014/main" val="3634719905"/>
                    </a:ext>
                  </a:extLst>
                </a:gridCol>
                <a:gridCol w="632597">
                  <a:extLst>
                    <a:ext uri="{9D8B030D-6E8A-4147-A177-3AD203B41FA5}">
                      <a16:colId xmlns:a16="http://schemas.microsoft.com/office/drawing/2014/main" val="1773917242"/>
                    </a:ext>
                  </a:extLst>
                </a:gridCol>
                <a:gridCol w="632597">
                  <a:extLst>
                    <a:ext uri="{9D8B030D-6E8A-4147-A177-3AD203B41FA5}">
                      <a16:colId xmlns:a16="http://schemas.microsoft.com/office/drawing/2014/main" val="2555398391"/>
                    </a:ext>
                  </a:extLst>
                </a:gridCol>
              </a:tblGrid>
              <a:tr h="189269">
                <a:tc rowSpan="2">
                  <a:txBody>
                    <a:bodyPr/>
                    <a:lstStyle/>
                    <a:p>
                      <a:pPr algn="ctr" fontAlgn="ctr"/>
                      <a:r>
                        <a:rPr lang="en-TT" sz="1000" u="none" strike="noStrike" dirty="0">
                          <a:effectLst/>
                        </a:rPr>
                        <a:t>Country</a:t>
                      </a:r>
                      <a:endParaRPr lang="en-TT" sz="1000" b="1" i="0" u="none" strike="noStrike" dirty="0">
                        <a:solidFill>
                          <a:srgbClr val="000000"/>
                        </a:solidFill>
                        <a:effectLst/>
                        <a:latin typeface="Calibri" panose="020F0502020204030204" pitchFamily="34" charset="0"/>
                      </a:endParaRPr>
                    </a:p>
                  </a:txBody>
                  <a:tcPr marL="0" marR="0" marT="0" marB="0" anchor="ctr"/>
                </a:tc>
                <a:tc rowSpan="2">
                  <a:txBody>
                    <a:bodyPr/>
                    <a:lstStyle/>
                    <a:p>
                      <a:pPr algn="ctr" fontAlgn="ctr"/>
                      <a:r>
                        <a:rPr lang="en-TT" sz="1000" u="none" strike="noStrike">
                          <a:effectLst/>
                        </a:rPr>
                        <a:t>Wastewater Source</a:t>
                      </a:r>
                      <a:endParaRPr lang="en-TT" sz="1000" b="1" i="0" u="none" strike="noStrike">
                        <a:solidFill>
                          <a:srgbClr val="000000"/>
                        </a:solidFill>
                        <a:effectLst/>
                        <a:latin typeface="Calibri" panose="020F0502020204030204" pitchFamily="34" charset="0"/>
                      </a:endParaRPr>
                    </a:p>
                  </a:txBody>
                  <a:tcPr marL="0" marR="0" marT="0" marB="0" anchor="ctr"/>
                </a:tc>
                <a:tc rowSpan="2">
                  <a:txBody>
                    <a:bodyPr/>
                    <a:lstStyle/>
                    <a:p>
                      <a:pPr algn="ctr" fontAlgn="ctr"/>
                      <a:r>
                        <a:rPr lang="en-TT" sz="1000" u="none" strike="noStrike" dirty="0">
                          <a:effectLst/>
                        </a:rPr>
                        <a:t>Receiving body</a:t>
                      </a:r>
                      <a:endParaRPr lang="en-TT" sz="1000" b="1" i="0" u="none" strike="noStrike" dirty="0">
                        <a:solidFill>
                          <a:srgbClr val="000000"/>
                        </a:solidFill>
                        <a:effectLst/>
                        <a:latin typeface="Calibri" panose="020F0502020204030204" pitchFamily="34" charset="0"/>
                      </a:endParaRPr>
                    </a:p>
                  </a:txBody>
                  <a:tcPr marL="0" marR="0" marT="0" marB="0" anchor="ctr"/>
                </a:tc>
                <a:tc gridSpan="7">
                  <a:txBody>
                    <a:bodyPr/>
                    <a:lstStyle/>
                    <a:p>
                      <a:pPr algn="ctr" fontAlgn="ctr"/>
                      <a:r>
                        <a:rPr lang="en-TT" sz="1000" u="none" strike="noStrike">
                          <a:effectLst/>
                        </a:rPr>
                        <a:t>Parameters (mg/L)</a:t>
                      </a:r>
                      <a:endParaRPr lang="en-TT" sz="1000" b="1" i="0" u="none" strike="noStrike">
                        <a:solidFill>
                          <a:srgbClr val="000000"/>
                        </a:solidFill>
                        <a:effectLst/>
                        <a:latin typeface="Calibri" panose="020F0502020204030204" pitchFamily="34" charset="0"/>
                      </a:endParaRPr>
                    </a:p>
                  </a:txBody>
                  <a:tcPr marL="0" marR="0" marT="0" marB="0" anchor="ct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extLst>
                  <a:ext uri="{0D108BD9-81ED-4DB2-BD59-A6C34878D82A}">
                    <a16:rowId xmlns:a16="http://schemas.microsoft.com/office/drawing/2014/main" val="1159379991"/>
                  </a:ext>
                </a:extLst>
              </a:tr>
              <a:tr h="398118">
                <a:tc vMerge="1">
                  <a:txBody>
                    <a:bodyPr/>
                    <a:lstStyle/>
                    <a:p>
                      <a:endParaRPr lang="en-TT"/>
                    </a:p>
                  </a:txBody>
                  <a:tcPr/>
                </a:tc>
                <a:tc vMerge="1">
                  <a:txBody>
                    <a:bodyPr/>
                    <a:lstStyle/>
                    <a:p>
                      <a:endParaRPr lang="en-TT"/>
                    </a:p>
                  </a:txBody>
                  <a:tcPr/>
                </a:tc>
                <a:tc vMerge="1">
                  <a:txBody>
                    <a:bodyPr/>
                    <a:lstStyle/>
                    <a:p>
                      <a:endParaRPr lang="en-TT"/>
                    </a:p>
                  </a:txBody>
                  <a:tcPr/>
                </a:tc>
                <a:tc>
                  <a:txBody>
                    <a:bodyPr/>
                    <a:lstStyle/>
                    <a:p>
                      <a:pPr algn="ctr" fontAlgn="ctr"/>
                      <a:r>
                        <a:rPr lang="en-TT" sz="1000" u="none" strike="noStrike">
                          <a:effectLst/>
                        </a:rPr>
                        <a:t>P or TP</a:t>
                      </a:r>
                      <a:endParaRPr lang="en-TT" sz="10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PO</a:t>
                      </a:r>
                      <a:r>
                        <a:rPr lang="en-TT" sz="1000" u="none" strike="noStrike" baseline="-25000">
                          <a:effectLst/>
                        </a:rPr>
                        <a:t>4</a:t>
                      </a:r>
                      <a:r>
                        <a:rPr lang="en-TT" sz="1000" u="none" strike="noStrike" baseline="30000">
                          <a:effectLst/>
                        </a:rPr>
                        <a:t>3-</a:t>
                      </a:r>
                      <a:endParaRPr lang="en-TT" sz="10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N or TN</a:t>
                      </a:r>
                      <a:endParaRPr lang="en-TT" sz="10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TKN</a:t>
                      </a:r>
                      <a:endParaRPr lang="en-TT" sz="10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dirty="0">
                          <a:effectLst/>
                        </a:rPr>
                        <a:t>NO</a:t>
                      </a:r>
                      <a:r>
                        <a:rPr lang="en-TT" sz="1000" u="none" strike="noStrike" baseline="-25000" dirty="0">
                          <a:effectLst/>
                        </a:rPr>
                        <a:t>3</a:t>
                      </a:r>
                      <a:r>
                        <a:rPr lang="en-TT" sz="1000" u="none" strike="noStrike" baseline="30000" dirty="0">
                          <a:effectLst/>
                        </a:rPr>
                        <a:t>-</a:t>
                      </a:r>
                      <a:endParaRPr lang="en-TT" sz="10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N-NH</a:t>
                      </a:r>
                      <a:r>
                        <a:rPr lang="en-TT" sz="1000" u="none" strike="noStrike" baseline="-25000">
                          <a:effectLst/>
                        </a:rPr>
                        <a:t>3</a:t>
                      </a:r>
                      <a:endParaRPr lang="en-TT" sz="10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N-NH</a:t>
                      </a:r>
                      <a:r>
                        <a:rPr lang="en-TT" sz="1000" u="none" strike="noStrike" baseline="-25000">
                          <a:effectLst/>
                        </a:rPr>
                        <a:t>4</a:t>
                      </a:r>
                      <a:r>
                        <a:rPr lang="en-TT" sz="1000" u="none" strike="noStrike" baseline="30000">
                          <a:effectLst/>
                        </a:rPr>
                        <a:t>+</a:t>
                      </a:r>
                      <a:endParaRPr lang="en-TT" sz="10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184150458"/>
                  </a:ext>
                </a:extLst>
              </a:tr>
              <a:tr h="189269">
                <a:tc rowSpan="2">
                  <a:txBody>
                    <a:bodyPr/>
                    <a:lstStyle/>
                    <a:p>
                      <a:pPr algn="ctr" fontAlgn="ctr"/>
                      <a:r>
                        <a:rPr lang="en-TT" sz="1000" u="none" strike="noStrike">
                          <a:effectLst/>
                        </a:rPr>
                        <a:t>Colombia</a:t>
                      </a:r>
                      <a:endParaRPr lang="en-TT" sz="10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Food Industries</a:t>
                      </a:r>
                      <a:endParaRPr lang="en-TT" sz="1000" b="0" i="0" u="none" strike="noStrike">
                        <a:solidFill>
                          <a:srgbClr val="000000"/>
                        </a:solidFill>
                        <a:effectLst/>
                        <a:latin typeface="Calibri" panose="020F0502020204030204" pitchFamily="34" charset="0"/>
                      </a:endParaRPr>
                    </a:p>
                  </a:txBody>
                  <a:tcPr marL="0" marR="0" marT="0" marB="0" anchor="ctr"/>
                </a:tc>
                <a:tc rowSpan="2">
                  <a:txBody>
                    <a:bodyPr/>
                    <a:lstStyle/>
                    <a:p>
                      <a:pPr algn="ctr" fontAlgn="ctr"/>
                      <a:r>
                        <a:rPr lang="en-TT" sz="1000" u="none" strike="noStrike" dirty="0">
                          <a:effectLst/>
                        </a:rPr>
                        <a:t>Marine waters</a:t>
                      </a:r>
                      <a:endParaRPr lang="en-TT"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2</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10</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dirty="0">
                          <a:effectLst/>
                        </a:rPr>
                        <a:t> </a:t>
                      </a:r>
                      <a:endParaRPr lang="en-TT"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209058152"/>
                  </a:ext>
                </a:extLst>
              </a:tr>
              <a:tr h="189269">
                <a:tc vMerge="1">
                  <a:txBody>
                    <a:bodyPr/>
                    <a:lstStyle/>
                    <a:p>
                      <a:endParaRPr lang="en-TT"/>
                    </a:p>
                  </a:txBody>
                  <a:tcPr/>
                </a:tc>
                <a:tc>
                  <a:txBody>
                    <a:bodyPr/>
                    <a:lstStyle/>
                    <a:p>
                      <a:pPr algn="ctr" fontAlgn="ctr"/>
                      <a:r>
                        <a:rPr lang="en-TT" sz="1000" u="none" strike="noStrike">
                          <a:effectLst/>
                        </a:rPr>
                        <a:t>Beverage</a:t>
                      </a:r>
                      <a:endParaRPr lang="en-TT" sz="1000" b="0" i="0" u="none" strike="noStrike">
                        <a:solidFill>
                          <a:srgbClr val="000000"/>
                        </a:solidFill>
                        <a:effectLst/>
                        <a:latin typeface="Calibri" panose="020F0502020204030204" pitchFamily="34" charset="0"/>
                      </a:endParaRPr>
                    </a:p>
                  </a:txBody>
                  <a:tcPr marL="0" marR="0" marT="0" marB="0" anchor="ctr"/>
                </a:tc>
                <a:tc vMerge="1">
                  <a:txBody>
                    <a:bodyPr/>
                    <a:lstStyle/>
                    <a:p>
                      <a:endParaRPr lang="en-TT"/>
                    </a:p>
                  </a:txBody>
                  <a:tcPr/>
                </a:tc>
                <a:tc>
                  <a:txBody>
                    <a:bodyPr/>
                    <a:lstStyle/>
                    <a:p>
                      <a:pPr algn="ctr" fontAlgn="ctr"/>
                      <a:r>
                        <a:rPr lang="en-TT" sz="1000" u="none" strike="noStrike">
                          <a:effectLst/>
                        </a:rPr>
                        <a:t>15</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30</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518850873"/>
                  </a:ext>
                </a:extLst>
              </a:tr>
              <a:tr h="678759">
                <a:tc>
                  <a:txBody>
                    <a:bodyPr/>
                    <a:lstStyle/>
                    <a:p>
                      <a:pPr algn="ctr" fontAlgn="ctr"/>
                      <a:r>
                        <a:rPr lang="en-TT" sz="1000" u="none" strike="noStrike">
                          <a:effectLst/>
                        </a:rPr>
                        <a:t>Costa Rica</a:t>
                      </a:r>
                      <a:endParaRPr lang="en-TT" sz="10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Livestock, Poultry, Fish farming, Textile and Leather industry</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Not specified</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25</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50</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140062210"/>
                  </a:ext>
                </a:extLst>
              </a:tr>
              <a:tr h="339379">
                <a:tc>
                  <a:txBody>
                    <a:bodyPr/>
                    <a:lstStyle/>
                    <a:p>
                      <a:pPr algn="ctr" fontAlgn="ctr"/>
                      <a:r>
                        <a:rPr lang="en-TT" sz="1000" u="none" strike="noStrike">
                          <a:effectLst/>
                        </a:rPr>
                        <a:t>Dominican Republic </a:t>
                      </a:r>
                      <a:endParaRPr lang="en-TT" sz="10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General Industrial wastewater</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Coastal waters</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2</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10</a:t>
                      </a:r>
                      <a:endParaRPr lang="en-TT"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804505838"/>
                  </a:ext>
                </a:extLst>
              </a:tr>
              <a:tr h="678759">
                <a:tc rowSpan="8">
                  <a:txBody>
                    <a:bodyPr/>
                    <a:lstStyle/>
                    <a:p>
                      <a:pPr algn="ctr" fontAlgn="ctr"/>
                      <a:r>
                        <a:rPr lang="en-TT" sz="1000" u="none" strike="noStrike">
                          <a:effectLst/>
                        </a:rPr>
                        <a:t>Nicaragua</a:t>
                      </a:r>
                      <a:endParaRPr lang="en-TT" sz="10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Animal Slaughterhouses, Cattle farming, Coffee processing</a:t>
                      </a:r>
                      <a:endParaRPr lang="en-US" sz="1000" b="0" i="0" u="none" strike="noStrike">
                        <a:solidFill>
                          <a:srgbClr val="000000"/>
                        </a:solidFill>
                        <a:effectLst/>
                        <a:latin typeface="Calibri" panose="020F0502020204030204" pitchFamily="34" charset="0"/>
                      </a:endParaRPr>
                    </a:p>
                  </a:txBody>
                  <a:tcPr marL="0" marR="0" marT="0" marB="0" anchor="ctr"/>
                </a:tc>
                <a:tc rowSpan="8">
                  <a:txBody>
                    <a:bodyPr/>
                    <a:lstStyle/>
                    <a:p>
                      <a:pPr algn="ctr" fontAlgn="ctr"/>
                      <a:r>
                        <a:rPr lang="en-TT" sz="1000" u="none" strike="noStrike">
                          <a:effectLst/>
                        </a:rPr>
                        <a:t>Marine waters</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50</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706644057"/>
                  </a:ext>
                </a:extLst>
              </a:tr>
              <a:tr h="189269">
                <a:tc vMerge="1">
                  <a:txBody>
                    <a:bodyPr/>
                    <a:lstStyle/>
                    <a:p>
                      <a:endParaRPr lang="en-TT"/>
                    </a:p>
                  </a:txBody>
                  <a:tcPr/>
                </a:tc>
                <a:tc>
                  <a:txBody>
                    <a:bodyPr/>
                    <a:lstStyle/>
                    <a:p>
                      <a:pPr algn="ctr" fontAlgn="ctr"/>
                      <a:r>
                        <a:rPr lang="en-TT" sz="1000" u="none" strike="noStrike">
                          <a:effectLst/>
                        </a:rPr>
                        <a:t>Dairy industry</a:t>
                      </a:r>
                      <a:endParaRPr lang="en-TT" sz="1000" b="0" i="0" u="none" strike="noStrike">
                        <a:solidFill>
                          <a:srgbClr val="000000"/>
                        </a:solidFill>
                        <a:effectLst/>
                        <a:latin typeface="Calibri" panose="020F0502020204030204" pitchFamily="34" charset="0"/>
                      </a:endParaRPr>
                    </a:p>
                  </a:txBody>
                  <a:tcPr marL="0" marR="0" marT="0" marB="0" anchor="ctr"/>
                </a:tc>
                <a:tc vMerge="1">
                  <a:txBody>
                    <a:bodyPr/>
                    <a:lstStyle/>
                    <a:p>
                      <a:endParaRPr lang="en-TT"/>
                    </a:p>
                  </a:txBody>
                  <a:tcP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45</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776135551"/>
                  </a:ext>
                </a:extLst>
              </a:tr>
              <a:tr h="339379">
                <a:tc vMerge="1">
                  <a:txBody>
                    <a:bodyPr/>
                    <a:lstStyle/>
                    <a:p>
                      <a:endParaRPr lang="en-TT"/>
                    </a:p>
                  </a:txBody>
                  <a:tcPr/>
                </a:tc>
                <a:tc>
                  <a:txBody>
                    <a:bodyPr/>
                    <a:lstStyle/>
                    <a:p>
                      <a:pPr algn="ctr" fontAlgn="ctr"/>
                      <a:r>
                        <a:rPr lang="en-TT" sz="1000" u="none" strike="noStrike">
                          <a:effectLst/>
                        </a:rPr>
                        <a:t>Textile Manufacturing </a:t>
                      </a:r>
                      <a:endParaRPr lang="en-TT" sz="1000" b="0" i="0" u="none" strike="noStrike">
                        <a:solidFill>
                          <a:srgbClr val="000000"/>
                        </a:solidFill>
                        <a:effectLst/>
                        <a:latin typeface="Calibri" panose="020F0502020204030204" pitchFamily="34" charset="0"/>
                      </a:endParaRPr>
                    </a:p>
                  </a:txBody>
                  <a:tcPr marL="0" marR="0" marT="0" marB="0" anchor="ctr"/>
                </a:tc>
                <a:tc vMerge="1">
                  <a:txBody>
                    <a:bodyPr/>
                    <a:lstStyle/>
                    <a:p>
                      <a:endParaRPr lang="en-TT"/>
                    </a:p>
                  </a:txBody>
                  <a:tcPr/>
                </a:tc>
                <a:tc>
                  <a:txBody>
                    <a:bodyPr/>
                    <a:lstStyle/>
                    <a:p>
                      <a:pPr algn="ctr" fontAlgn="ctr"/>
                      <a:r>
                        <a:rPr lang="en-TT" sz="1000" u="none" strike="noStrike">
                          <a:effectLst/>
                        </a:rPr>
                        <a:t>2</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10</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37511697"/>
                  </a:ext>
                </a:extLst>
              </a:tr>
              <a:tr h="339379">
                <a:tc vMerge="1">
                  <a:txBody>
                    <a:bodyPr/>
                    <a:lstStyle/>
                    <a:p>
                      <a:endParaRPr lang="en-TT"/>
                    </a:p>
                  </a:txBody>
                  <a:tcPr/>
                </a:tc>
                <a:tc>
                  <a:txBody>
                    <a:bodyPr/>
                    <a:lstStyle/>
                    <a:p>
                      <a:pPr algn="ctr" fontAlgn="ctr"/>
                      <a:r>
                        <a:rPr lang="en-TT" sz="1000" u="none" strike="noStrike">
                          <a:effectLst/>
                        </a:rPr>
                        <a:t>Thermoelectric Power plants</a:t>
                      </a:r>
                      <a:endParaRPr lang="en-TT" sz="1000" b="0" i="0" u="none" strike="noStrike">
                        <a:solidFill>
                          <a:srgbClr val="000000"/>
                        </a:solidFill>
                        <a:effectLst/>
                        <a:latin typeface="Calibri" panose="020F0502020204030204" pitchFamily="34" charset="0"/>
                      </a:endParaRPr>
                    </a:p>
                  </a:txBody>
                  <a:tcPr marL="0" marR="0" marT="0" marB="0" anchor="ctr"/>
                </a:tc>
                <a:tc vMerge="1">
                  <a:txBody>
                    <a:bodyPr/>
                    <a:lstStyle/>
                    <a:p>
                      <a:endParaRPr lang="en-TT"/>
                    </a:p>
                  </a:txBody>
                  <a:tcPr/>
                </a:tc>
                <a:tc>
                  <a:txBody>
                    <a:bodyPr/>
                    <a:lstStyle/>
                    <a:p>
                      <a:pPr algn="ctr" fontAlgn="ctr"/>
                      <a:r>
                        <a:rPr lang="en-TT" sz="1000" u="none" strike="noStrike">
                          <a:effectLst/>
                        </a:rPr>
                        <a:t>5</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026528887"/>
                  </a:ext>
                </a:extLst>
              </a:tr>
              <a:tr h="339379">
                <a:tc vMerge="1">
                  <a:txBody>
                    <a:bodyPr/>
                    <a:lstStyle/>
                    <a:p>
                      <a:endParaRPr lang="en-TT"/>
                    </a:p>
                  </a:txBody>
                  <a:tcPr/>
                </a:tc>
                <a:tc>
                  <a:txBody>
                    <a:bodyPr/>
                    <a:lstStyle/>
                    <a:p>
                      <a:pPr algn="ctr" fontAlgn="ctr"/>
                      <a:r>
                        <a:rPr lang="en-TT" sz="1000" u="none" strike="noStrike">
                          <a:effectLst/>
                        </a:rPr>
                        <a:t>Oil refining and petrochemicals</a:t>
                      </a:r>
                      <a:endParaRPr lang="en-TT" sz="1000" b="0" i="0" u="none" strike="noStrike">
                        <a:solidFill>
                          <a:srgbClr val="000000"/>
                        </a:solidFill>
                        <a:effectLst/>
                        <a:latin typeface="Calibri" panose="020F0502020204030204" pitchFamily="34" charset="0"/>
                      </a:endParaRPr>
                    </a:p>
                  </a:txBody>
                  <a:tcPr marL="0" marR="0" marT="0" marB="0" anchor="ctr"/>
                </a:tc>
                <a:tc vMerge="1">
                  <a:txBody>
                    <a:bodyPr/>
                    <a:lstStyle/>
                    <a:p>
                      <a:endParaRPr lang="en-TT"/>
                    </a:p>
                  </a:txBody>
                  <a:tcP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15</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647163521"/>
                  </a:ext>
                </a:extLst>
              </a:tr>
              <a:tr h="339379">
                <a:tc vMerge="1">
                  <a:txBody>
                    <a:bodyPr/>
                    <a:lstStyle/>
                    <a:p>
                      <a:endParaRPr lang="en-TT"/>
                    </a:p>
                  </a:txBody>
                  <a:tcPr/>
                </a:tc>
                <a:tc>
                  <a:txBody>
                    <a:bodyPr/>
                    <a:lstStyle/>
                    <a:p>
                      <a:pPr algn="ctr" fontAlgn="ctr"/>
                      <a:r>
                        <a:rPr lang="en-TT" sz="1000" u="none" strike="noStrike">
                          <a:effectLst/>
                        </a:rPr>
                        <a:t>Iron and steel industry</a:t>
                      </a:r>
                      <a:endParaRPr lang="en-TT" sz="1000" b="0" i="0" u="none" strike="noStrike">
                        <a:solidFill>
                          <a:srgbClr val="000000"/>
                        </a:solidFill>
                        <a:effectLst/>
                        <a:latin typeface="Calibri" panose="020F0502020204030204" pitchFamily="34" charset="0"/>
                      </a:endParaRPr>
                    </a:p>
                  </a:txBody>
                  <a:tcPr marL="0" marR="0" marT="0" marB="0" anchor="ctr"/>
                </a:tc>
                <a:tc vMerge="1">
                  <a:txBody>
                    <a:bodyPr/>
                    <a:lstStyle/>
                    <a:p>
                      <a:endParaRPr lang="en-TT"/>
                    </a:p>
                  </a:txBody>
                  <a:tcP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12</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424579326"/>
                  </a:ext>
                </a:extLst>
              </a:tr>
              <a:tr h="189269">
                <a:tc vMerge="1">
                  <a:txBody>
                    <a:bodyPr/>
                    <a:lstStyle/>
                    <a:p>
                      <a:endParaRPr lang="en-TT"/>
                    </a:p>
                  </a:txBody>
                  <a:tcPr/>
                </a:tc>
                <a:tc>
                  <a:txBody>
                    <a:bodyPr/>
                    <a:lstStyle/>
                    <a:p>
                      <a:pPr algn="ctr" fontAlgn="ctr"/>
                      <a:r>
                        <a:rPr lang="en-TT" sz="1000" u="none" strike="noStrike">
                          <a:effectLst/>
                        </a:rPr>
                        <a:t>Pig and goat farms</a:t>
                      </a:r>
                      <a:endParaRPr lang="en-TT" sz="1000" b="0" i="0" u="none" strike="noStrike">
                        <a:solidFill>
                          <a:srgbClr val="000000"/>
                        </a:solidFill>
                        <a:effectLst/>
                        <a:latin typeface="Calibri" panose="020F0502020204030204" pitchFamily="34" charset="0"/>
                      </a:endParaRPr>
                    </a:p>
                  </a:txBody>
                  <a:tcPr marL="0" marR="0" marT="0" marB="0" anchor="ctr"/>
                </a:tc>
                <a:tc vMerge="1">
                  <a:txBody>
                    <a:bodyPr/>
                    <a:lstStyle/>
                    <a:p>
                      <a:endParaRPr lang="en-TT"/>
                    </a:p>
                  </a:txBody>
                  <a:tcP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20</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50</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694600174"/>
                  </a:ext>
                </a:extLst>
              </a:tr>
              <a:tr h="339379">
                <a:tc vMerge="1">
                  <a:txBody>
                    <a:bodyPr/>
                    <a:lstStyle/>
                    <a:p>
                      <a:endParaRPr lang="en-TT"/>
                    </a:p>
                  </a:txBody>
                  <a:tcPr/>
                </a:tc>
                <a:tc>
                  <a:txBody>
                    <a:bodyPr/>
                    <a:lstStyle/>
                    <a:p>
                      <a:pPr algn="ctr" fontAlgn="ctr"/>
                      <a:r>
                        <a:rPr lang="en-TT" sz="1000" u="none" strike="noStrike">
                          <a:effectLst/>
                        </a:rPr>
                        <a:t>Soap and detergent industry</a:t>
                      </a:r>
                      <a:endParaRPr lang="en-TT" sz="1000" b="0" i="0" u="none" strike="noStrike">
                        <a:solidFill>
                          <a:srgbClr val="000000"/>
                        </a:solidFill>
                        <a:effectLst/>
                        <a:latin typeface="Calibri" panose="020F0502020204030204" pitchFamily="34" charset="0"/>
                      </a:endParaRPr>
                    </a:p>
                  </a:txBody>
                  <a:tcPr marL="0" marR="0" marT="0" marB="0" anchor="ctr"/>
                </a:tc>
                <a:tc vMerge="1">
                  <a:txBody>
                    <a:bodyPr/>
                    <a:lstStyle/>
                    <a:p>
                      <a:endParaRPr lang="en-TT"/>
                    </a:p>
                  </a:txBody>
                  <a:tcPr/>
                </a:tc>
                <a:tc>
                  <a:txBody>
                    <a:bodyPr/>
                    <a:lstStyle/>
                    <a:p>
                      <a:pPr algn="ctr" fontAlgn="ctr"/>
                      <a:r>
                        <a:rPr lang="en-TT" sz="1000" u="none" strike="noStrike">
                          <a:effectLst/>
                        </a:rPr>
                        <a:t>15</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a:effectLst/>
                        </a:rPr>
                        <a:t> </a:t>
                      </a:r>
                      <a:endParaRPr lang="en-TT"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u="none" strike="noStrike" dirty="0">
                          <a:effectLst/>
                        </a:rPr>
                        <a:t> </a:t>
                      </a:r>
                      <a:endParaRPr lang="en-TT" sz="10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163384183"/>
                  </a:ext>
                </a:extLst>
              </a:tr>
            </a:tbl>
          </a:graphicData>
        </a:graphic>
      </p:graphicFrame>
    </p:spTree>
    <p:extLst>
      <p:ext uri="{BB962C8B-B14F-4D97-AF65-F5344CB8AC3E}">
        <p14:creationId xmlns:p14="http://schemas.microsoft.com/office/powerpoint/2010/main" val="816193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Frameworks For Industrial Wastewater Discharge</a:t>
            </a:r>
            <a:endParaRPr lang="en-TT"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88733134"/>
              </p:ext>
            </p:extLst>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7510FC4A-27D1-4BD3-9EA2-D3CDD68E63D3}" type="slidenum">
              <a:rPr lang="en-TT" smtClean="0"/>
              <a:t>19</a:t>
            </a:fld>
            <a:endParaRPr lang="en-TT" dirty="0"/>
          </a:p>
        </p:txBody>
      </p:sp>
    </p:spTree>
    <p:extLst>
      <p:ext uri="{BB962C8B-B14F-4D97-AF65-F5344CB8AC3E}">
        <p14:creationId xmlns:p14="http://schemas.microsoft.com/office/powerpoint/2010/main" val="527911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Summary</a:t>
            </a:r>
          </a:p>
        </p:txBody>
      </p:sp>
      <p:sp>
        <p:nvSpPr>
          <p:cNvPr id="3" name="Content Placeholder 2"/>
          <p:cNvSpPr>
            <a:spLocks noGrp="1"/>
          </p:cNvSpPr>
          <p:nvPr>
            <p:ph idx="1"/>
          </p:nvPr>
        </p:nvSpPr>
        <p:spPr/>
        <p:txBody>
          <a:bodyPr/>
          <a:lstStyle/>
          <a:p>
            <a:r>
              <a:rPr lang="en-TT" dirty="0"/>
              <a:t>Background</a:t>
            </a:r>
          </a:p>
          <a:p>
            <a:r>
              <a:rPr lang="en-TT" dirty="0"/>
              <a:t>Methodology</a:t>
            </a:r>
          </a:p>
          <a:p>
            <a:r>
              <a:rPr lang="en-TT" dirty="0"/>
              <a:t>N and P</a:t>
            </a:r>
          </a:p>
          <a:p>
            <a:r>
              <a:rPr lang="en-TT" dirty="0"/>
              <a:t>Existing Effluent Limits</a:t>
            </a:r>
          </a:p>
          <a:p>
            <a:r>
              <a:rPr lang="en-TT" dirty="0"/>
              <a:t>Proposed Guidelines</a:t>
            </a:r>
          </a:p>
          <a:p>
            <a:r>
              <a:rPr lang="en-TT" dirty="0"/>
              <a:t>Recommendations</a:t>
            </a:r>
          </a:p>
        </p:txBody>
      </p:sp>
      <p:sp>
        <p:nvSpPr>
          <p:cNvPr id="4" name="Slide Number Placeholder 3"/>
          <p:cNvSpPr>
            <a:spLocks noGrp="1"/>
          </p:cNvSpPr>
          <p:nvPr>
            <p:ph type="sldNum" sz="quarter" idx="12"/>
          </p:nvPr>
        </p:nvSpPr>
        <p:spPr/>
        <p:txBody>
          <a:bodyPr/>
          <a:lstStyle/>
          <a:p>
            <a:fld id="{7510FC4A-27D1-4BD3-9EA2-D3CDD68E63D3}" type="slidenum">
              <a:rPr lang="en-TT" smtClean="0"/>
              <a:t>2</a:t>
            </a:fld>
            <a:endParaRPr lang="en-TT" dirty="0"/>
          </a:p>
        </p:txBody>
      </p:sp>
    </p:spTree>
    <p:extLst>
      <p:ext uri="{BB962C8B-B14F-4D97-AF65-F5344CB8AC3E}">
        <p14:creationId xmlns:p14="http://schemas.microsoft.com/office/powerpoint/2010/main" val="3242089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Challenges</a:t>
            </a:r>
          </a:p>
        </p:txBody>
      </p:sp>
      <p:sp>
        <p:nvSpPr>
          <p:cNvPr id="4" name="Slide Number Placeholder 3"/>
          <p:cNvSpPr>
            <a:spLocks noGrp="1"/>
          </p:cNvSpPr>
          <p:nvPr>
            <p:ph type="sldNum" sz="quarter" idx="12"/>
          </p:nvPr>
        </p:nvSpPr>
        <p:spPr/>
        <p:txBody>
          <a:bodyPr/>
          <a:lstStyle/>
          <a:p>
            <a:fld id="{7510FC4A-27D1-4BD3-9EA2-D3CDD68E63D3}" type="slidenum">
              <a:rPr lang="en-TT" smtClean="0"/>
              <a:pPr/>
              <a:t>20</a:t>
            </a:fld>
            <a:endParaRPr lang="en-TT"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807421646"/>
              </p:ext>
            </p:extLst>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998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Proposing N and P Discharge Limits for Domestic Wastewater</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66700413"/>
              </p:ext>
            </p:extLst>
          </p:nvPr>
        </p:nvGraphicFramePr>
        <p:xfrm>
          <a:off x="461818" y="1969828"/>
          <a:ext cx="4172201" cy="3802901"/>
        </p:xfrm>
        <a:graphic>
          <a:graphicData uri="http://schemas.openxmlformats.org/drawingml/2006/table">
            <a:tbl>
              <a:tblPr firstRow="1" firstCol="1" bandRow="1">
                <a:tableStyleId>{5C22544A-7EE6-4342-B048-85BDC9FD1C3A}</a:tableStyleId>
              </a:tblPr>
              <a:tblGrid>
                <a:gridCol w="1800521">
                  <a:extLst>
                    <a:ext uri="{9D8B030D-6E8A-4147-A177-3AD203B41FA5}">
                      <a16:colId xmlns:a16="http://schemas.microsoft.com/office/drawing/2014/main" val="3705481827"/>
                    </a:ext>
                  </a:extLst>
                </a:gridCol>
                <a:gridCol w="1138299">
                  <a:extLst>
                    <a:ext uri="{9D8B030D-6E8A-4147-A177-3AD203B41FA5}">
                      <a16:colId xmlns:a16="http://schemas.microsoft.com/office/drawing/2014/main" val="2203356045"/>
                    </a:ext>
                  </a:extLst>
                </a:gridCol>
                <a:gridCol w="1233381">
                  <a:extLst>
                    <a:ext uri="{9D8B030D-6E8A-4147-A177-3AD203B41FA5}">
                      <a16:colId xmlns:a16="http://schemas.microsoft.com/office/drawing/2014/main" val="2579432554"/>
                    </a:ext>
                  </a:extLst>
                </a:gridCol>
              </a:tblGrid>
              <a:tr h="417505">
                <a:tc>
                  <a:txBody>
                    <a:bodyPr/>
                    <a:lstStyle/>
                    <a:p>
                      <a:pPr algn="ctr">
                        <a:lnSpc>
                          <a:spcPct val="107000"/>
                        </a:lnSpc>
                        <a:spcAft>
                          <a:spcPts val="0"/>
                        </a:spcAft>
                      </a:pPr>
                      <a:r>
                        <a:rPr lang="en-GB" sz="1000">
                          <a:effectLst/>
                        </a:rPr>
                        <a:t>Country</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P or TP</a:t>
                      </a:r>
                      <a:endParaRPr lang="en-TT" sz="1200">
                        <a:effectLst/>
                      </a:endParaRPr>
                    </a:p>
                    <a:p>
                      <a:pPr algn="ctr">
                        <a:lnSpc>
                          <a:spcPct val="107000"/>
                        </a:lnSpc>
                        <a:spcAft>
                          <a:spcPts val="0"/>
                        </a:spcAft>
                      </a:pPr>
                      <a:r>
                        <a:rPr lang="en-GB" sz="1000">
                          <a:effectLst/>
                        </a:rPr>
                        <a:t>(mg/L)</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N or TN</a:t>
                      </a:r>
                      <a:endParaRPr lang="en-TT" sz="1200">
                        <a:effectLst/>
                      </a:endParaRPr>
                    </a:p>
                    <a:p>
                      <a:pPr algn="ctr">
                        <a:lnSpc>
                          <a:spcPct val="107000"/>
                        </a:lnSpc>
                        <a:spcAft>
                          <a:spcPts val="0"/>
                        </a:spcAft>
                      </a:pPr>
                      <a:r>
                        <a:rPr lang="en-GB" sz="1000">
                          <a:effectLst/>
                        </a:rPr>
                        <a:t>(mg/L)</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7786362"/>
                  </a:ext>
                </a:extLst>
              </a:tr>
              <a:tr h="241814">
                <a:tc>
                  <a:txBody>
                    <a:bodyPr/>
                    <a:lstStyle/>
                    <a:p>
                      <a:pPr algn="just">
                        <a:lnSpc>
                          <a:spcPct val="107000"/>
                        </a:lnSpc>
                        <a:spcAft>
                          <a:spcPts val="0"/>
                        </a:spcAft>
                      </a:pPr>
                      <a:r>
                        <a:rPr lang="en-GB" sz="1000">
                          <a:effectLst/>
                        </a:rPr>
                        <a:t>Barbados (Class 1)</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1</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5</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1113998"/>
                  </a:ext>
                </a:extLst>
              </a:tr>
              <a:tr h="241814">
                <a:tc>
                  <a:txBody>
                    <a:bodyPr/>
                    <a:lstStyle/>
                    <a:p>
                      <a:pPr algn="just">
                        <a:lnSpc>
                          <a:spcPct val="107000"/>
                        </a:lnSpc>
                        <a:spcAft>
                          <a:spcPts val="0"/>
                        </a:spcAft>
                      </a:pPr>
                      <a:r>
                        <a:rPr lang="en-GB" sz="1000">
                          <a:effectLst/>
                        </a:rPr>
                        <a:t>Barbados (Class 2)</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10</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45</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54198663"/>
                  </a:ext>
                </a:extLst>
              </a:tr>
              <a:tr h="241814">
                <a:tc>
                  <a:txBody>
                    <a:bodyPr/>
                    <a:lstStyle/>
                    <a:p>
                      <a:pPr algn="just">
                        <a:lnSpc>
                          <a:spcPct val="107000"/>
                        </a:lnSpc>
                        <a:spcAft>
                          <a:spcPts val="0"/>
                        </a:spcAft>
                      </a:pPr>
                      <a:r>
                        <a:rPr lang="en-GB" sz="1000">
                          <a:effectLst/>
                        </a:rPr>
                        <a:t>Jamaica (other plants)</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10</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2776187"/>
                  </a:ext>
                </a:extLst>
              </a:tr>
              <a:tr h="241814">
                <a:tc>
                  <a:txBody>
                    <a:bodyPr/>
                    <a:lstStyle/>
                    <a:p>
                      <a:pPr algn="just">
                        <a:lnSpc>
                          <a:spcPct val="107000"/>
                        </a:lnSpc>
                        <a:spcAft>
                          <a:spcPts val="0"/>
                        </a:spcAft>
                      </a:pPr>
                      <a:r>
                        <a:rPr lang="en-GB" sz="1000">
                          <a:effectLst/>
                        </a:rPr>
                        <a:t>Saint Lucia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1</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5</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4677126"/>
                  </a:ext>
                </a:extLst>
              </a:tr>
              <a:tr h="241814">
                <a:tc>
                  <a:txBody>
                    <a:bodyPr/>
                    <a:lstStyle/>
                    <a:p>
                      <a:pPr algn="just">
                        <a:lnSpc>
                          <a:spcPct val="107000"/>
                        </a:lnSpc>
                        <a:spcAft>
                          <a:spcPts val="0"/>
                        </a:spcAft>
                      </a:pPr>
                      <a:r>
                        <a:rPr lang="en-GB" sz="1000">
                          <a:effectLst/>
                        </a:rPr>
                        <a:t>Colombia</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0.4</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1</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7640605"/>
                  </a:ext>
                </a:extLst>
              </a:tr>
              <a:tr h="241814">
                <a:tc>
                  <a:txBody>
                    <a:bodyPr/>
                    <a:lstStyle/>
                    <a:p>
                      <a:pPr algn="just">
                        <a:lnSpc>
                          <a:spcPct val="107000"/>
                        </a:lnSpc>
                        <a:spcAft>
                          <a:spcPts val="0"/>
                        </a:spcAft>
                      </a:pPr>
                      <a:r>
                        <a:rPr lang="en-GB" sz="1000" dirty="0">
                          <a:effectLst/>
                        </a:rPr>
                        <a:t>Cuba (Class A)</a:t>
                      </a:r>
                      <a:endParaRPr lang="en-T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5</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8068203"/>
                  </a:ext>
                </a:extLst>
              </a:tr>
              <a:tr h="241814">
                <a:tc>
                  <a:txBody>
                    <a:bodyPr/>
                    <a:lstStyle/>
                    <a:p>
                      <a:pPr algn="just">
                        <a:lnSpc>
                          <a:spcPct val="107000"/>
                        </a:lnSpc>
                        <a:spcAft>
                          <a:spcPts val="0"/>
                        </a:spcAft>
                      </a:pPr>
                      <a:r>
                        <a:rPr lang="en-GB" sz="1000">
                          <a:effectLst/>
                        </a:rPr>
                        <a:t>Cuba (Class C)</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7</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700153"/>
                  </a:ext>
                </a:extLst>
              </a:tr>
              <a:tr h="241814">
                <a:tc>
                  <a:txBody>
                    <a:bodyPr/>
                    <a:lstStyle/>
                    <a:p>
                      <a:pPr algn="just">
                        <a:lnSpc>
                          <a:spcPct val="107000"/>
                        </a:lnSpc>
                        <a:spcAft>
                          <a:spcPts val="0"/>
                        </a:spcAft>
                      </a:pPr>
                      <a:r>
                        <a:rPr lang="en-GB" sz="1000">
                          <a:effectLst/>
                        </a:rPr>
                        <a:t>Guatemala (2024)</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40</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150</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2231696"/>
                  </a:ext>
                </a:extLst>
              </a:tr>
              <a:tr h="241814">
                <a:tc>
                  <a:txBody>
                    <a:bodyPr/>
                    <a:lstStyle/>
                    <a:p>
                      <a:pPr algn="just">
                        <a:lnSpc>
                          <a:spcPct val="107000"/>
                        </a:lnSpc>
                        <a:spcAft>
                          <a:spcPts val="0"/>
                        </a:spcAft>
                      </a:pPr>
                      <a:r>
                        <a:rPr lang="en-GB" sz="1000">
                          <a:effectLst/>
                        </a:rPr>
                        <a:t>Honduras</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5</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2858801"/>
                  </a:ext>
                </a:extLst>
              </a:tr>
              <a:tr h="241814">
                <a:tc>
                  <a:txBody>
                    <a:bodyPr/>
                    <a:lstStyle/>
                    <a:p>
                      <a:pPr algn="just">
                        <a:lnSpc>
                          <a:spcPct val="107000"/>
                        </a:lnSpc>
                        <a:spcAft>
                          <a:spcPts val="0"/>
                        </a:spcAft>
                      </a:pPr>
                      <a:r>
                        <a:rPr lang="en-GB" sz="1000">
                          <a:effectLst/>
                        </a:rPr>
                        <a:t>México</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15</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25</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6263281"/>
                  </a:ext>
                </a:extLst>
              </a:tr>
              <a:tr h="241814">
                <a:tc>
                  <a:txBody>
                    <a:bodyPr/>
                    <a:lstStyle/>
                    <a:p>
                      <a:pPr algn="just">
                        <a:lnSpc>
                          <a:spcPct val="107000"/>
                        </a:lnSpc>
                        <a:spcAft>
                          <a:spcPts val="0"/>
                        </a:spcAft>
                      </a:pPr>
                      <a:r>
                        <a:rPr lang="en-GB" sz="1000">
                          <a:effectLst/>
                        </a:rPr>
                        <a:t>Nicaragua (Sanitary)</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15</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45</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4700278"/>
                  </a:ext>
                </a:extLst>
              </a:tr>
              <a:tr h="241814">
                <a:tc>
                  <a:txBody>
                    <a:bodyPr/>
                    <a:lstStyle/>
                    <a:p>
                      <a:pPr algn="just">
                        <a:lnSpc>
                          <a:spcPct val="107000"/>
                        </a:lnSpc>
                        <a:spcAft>
                          <a:spcPts val="0"/>
                        </a:spcAft>
                      </a:pPr>
                      <a:r>
                        <a:rPr lang="en-GB" sz="1000">
                          <a:effectLst/>
                        </a:rPr>
                        <a:t>Nicaragua (Domestic)</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10</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30</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691952"/>
                  </a:ext>
                </a:extLst>
              </a:tr>
              <a:tr h="241814">
                <a:tc>
                  <a:txBody>
                    <a:bodyPr/>
                    <a:lstStyle/>
                    <a:p>
                      <a:pPr algn="just">
                        <a:lnSpc>
                          <a:spcPct val="107000"/>
                        </a:lnSpc>
                        <a:spcAft>
                          <a:spcPts val="0"/>
                        </a:spcAft>
                      </a:pPr>
                      <a:r>
                        <a:rPr lang="en-GB" sz="1000">
                          <a:effectLst/>
                        </a:rPr>
                        <a:t>Panamá</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10</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15</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279299"/>
                  </a:ext>
                </a:extLst>
              </a:tr>
              <a:tr h="241814">
                <a:tc>
                  <a:txBody>
                    <a:bodyPr/>
                    <a:lstStyle/>
                    <a:p>
                      <a:pPr algn="just">
                        <a:lnSpc>
                          <a:spcPct val="107000"/>
                        </a:lnSpc>
                        <a:spcAft>
                          <a:spcPts val="0"/>
                        </a:spcAft>
                      </a:pPr>
                      <a:r>
                        <a:rPr lang="en-GB" sz="1000">
                          <a:effectLst/>
                        </a:rPr>
                        <a:t>Venezuela</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10</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dirty="0">
                          <a:effectLst/>
                        </a:rPr>
                        <a:t>40</a:t>
                      </a:r>
                      <a:endParaRPr lang="en-T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4407907"/>
                  </a:ext>
                </a:extLst>
              </a:tr>
            </a:tbl>
          </a:graphicData>
        </a:graphic>
      </p:graphicFrame>
      <p:sp>
        <p:nvSpPr>
          <p:cNvPr id="4" name="Slide Number Placeholder 3"/>
          <p:cNvSpPr>
            <a:spLocks noGrp="1"/>
          </p:cNvSpPr>
          <p:nvPr>
            <p:ph type="sldNum" sz="quarter" idx="12"/>
          </p:nvPr>
        </p:nvSpPr>
        <p:spPr/>
        <p:txBody>
          <a:bodyPr/>
          <a:lstStyle/>
          <a:p>
            <a:fld id="{7510FC4A-27D1-4BD3-9EA2-D3CDD68E63D3}" type="slidenum">
              <a:rPr lang="en-TT" smtClean="0"/>
              <a:t>21</a:t>
            </a:fld>
            <a:endParaRPr lang="en-TT" dirty="0"/>
          </a:p>
        </p:txBody>
      </p:sp>
      <p:pic>
        <p:nvPicPr>
          <p:cNvPr id="8" name="Picture 7"/>
          <p:cNvPicPr>
            <a:picLocks noChangeAspect="1"/>
          </p:cNvPicPr>
          <p:nvPr/>
        </p:nvPicPr>
        <p:blipFill>
          <a:blip r:embed="rId2"/>
          <a:stretch>
            <a:fillRect/>
          </a:stretch>
        </p:blipFill>
        <p:spPr>
          <a:xfrm>
            <a:off x="4785481" y="1969822"/>
            <a:ext cx="5742930" cy="3802907"/>
          </a:xfrm>
          <a:prstGeom prst="rect">
            <a:avLst/>
          </a:prstGeom>
        </p:spPr>
      </p:pic>
    </p:spTree>
    <p:extLst>
      <p:ext uri="{BB962C8B-B14F-4D97-AF65-F5344CB8AC3E}">
        <p14:creationId xmlns:p14="http://schemas.microsoft.com/office/powerpoint/2010/main" val="841040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Guidelines for N and P Limits in Domestic Wastewater</a:t>
            </a:r>
            <a:endParaRPr lang="en-TT" dirty="0"/>
          </a:p>
        </p:txBody>
      </p:sp>
      <p:sp>
        <p:nvSpPr>
          <p:cNvPr id="4" name="Slide Number Placeholder 3"/>
          <p:cNvSpPr>
            <a:spLocks noGrp="1"/>
          </p:cNvSpPr>
          <p:nvPr>
            <p:ph type="sldNum" sz="quarter" idx="12"/>
          </p:nvPr>
        </p:nvSpPr>
        <p:spPr/>
        <p:txBody>
          <a:bodyPr/>
          <a:lstStyle/>
          <a:p>
            <a:fld id="{7510FC4A-27D1-4BD3-9EA2-D3CDD68E63D3}" type="slidenum">
              <a:rPr lang="en-TT" smtClean="0"/>
              <a:t>22</a:t>
            </a:fld>
            <a:endParaRPr lang="en-TT"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48114048"/>
              </p:ext>
            </p:extLst>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3541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Recommendations for Consideration of the Parties</a:t>
            </a:r>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2124318920"/>
              </p:ext>
            </p:extLst>
          </p:nvPr>
        </p:nvGraphicFramePr>
        <p:xfrm>
          <a:off x="677334" y="2160589"/>
          <a:ext cx="4184035" cy="38807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Content Placeholder 9"/>
          <p:cNvGraphicFramePr>
            <a:graphicFrameLocks noGrp="1"/>
          </p:cNvGraphicFramePr>
          <p:nvPr>
            <p:ph sz="half" idx="2"/>
            <p:extLst>
              <p:ext uri="{D42A27DB-BD31-4B8C-83A1-F6EECF244321}">
                <p14:modId xmlns:p14="http://schemas.microsoft.com/office/powerpoint/2010/main" val="917857141"/>
              </p:ext>
            </p:extLst>
          </p:nvPr>
        </p:nvGraphicFramePr>
        <p:xfrm>
          <a:off x="5258953" y="3001818"/>
          <a:ext cx="5288973" cy="1893454"/>
        </p:xfrm>
        <a:graphic>
          <a:graphicData uri="http://schemas.openxmlformats.org/drawingml/2006/table">
            <a:tbl>
              <a:tblPr firstRow="1" firstCol="1" bandRow="1">
                <a:tableStyleId>{5C22544A-7EE6-4342-B048-85BDC9FD1C3A}</a:tableStyleId>
              </a:tblPr>
              <a:tblGrid>
                <a:gridCol w="2105944">
                  <a:extLst>
                    <a:ext uri="{9D8B030D-6E8A-4147-A177-3AD203B41FA5}">
                      <a16:colId xmlns:a16="http://schemas.microsoft.com/office/drawing/2014/main" val="245729101"/>
                    </a:ext>
                  </a:extLst>
                </a:gridCol>
                <a:gridCol w="1009567">
                  <a:extLst>
                    <a:ext uri="{9D8B030D-6E8A-4147-A177-3AD203B41FA5}">
                      <a16:colId xmlns:a16="http://schemas.microsoft.com/office/drawing/2014/main" val="677736547"/>
                    </a:ext>
                  </a:extLst>
                </a:gridCol>
                <a:gridCol w="1086731">
                  <a:extLst>
                    <a:ext uri="{9D8B030D-6E8A-4147-A177-3AD203B41FA5}">
                      <a16:colId xmlns:a16="http://schemas.microsoft.com/office/drawing/2014/main" val="499014832"/>
                    </a:ext>
                  </a:extLst>
                </a:gridCol>
                <a:gridCol w="1086731">
                  <a:extLst>
                    <a:ext uri="{9D8B030D-6E8A-4147-A177-3AD203B41FA5}">
                      <a16:colId xmlns:a16="http://schemas.microsoft.com/office/drawing/2014/main" val="2574272551"/>
                    </a:ext>
                  </a:extLst>
                </a:gridCol>
              </a:tblGrid>
              <a:tr h="394582">
                <a:tc>
                  <a:txBody>
                    <a:bodyPr/>
                    <a:lstStyle/>
                    <a:p>
                      <a:pPr algn="just">
                        <a:lnSpc>
                          <a:spcPct val="107000"/>
                        </a:lnSpc>
                        <a:spcAft>
                          <a:spcPts val="0"/>
                        </a:spcAft>
                      </a:pPr>
                      <a:r>
                        <a:rPr lang="en-TT" sz="1000">
                          <a:effectLst/>
                        </a:rPr>
                        <a:t>Maximum Permissible Limits</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107000"/>
                        </a:lnSpc>
                        <a:spcAft>
                          <a:spcPts val="0"/>
                        </a:spcAft>
                      </a:pPr>
                      <a:r>
                        <a:rPr lang="en-GB" sz="1000">
                          <a:effectLst/>
                        </a:rPr>
                        <a:t>Parameters (mg/L)</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TT"/>
                    </a:p>
                  </a:txBody>
                  <a:tcPr/>
                </a:tc>
                <a:tc hMerge="1">
                  <a:txBody>
                    <a:bodyPr/>
                    <a:lstStyle/>
                    <a:p>
                      <a:endParaRPr lang="en-TT"/>
                    </a:p>
                  </a:txBody>
                  <a:tcPr/>
                </a:tc>
                <a:extLst>
                  <a:ext uri="{0D108BD9-81ED-4DB2-BD59-A6C34878D82A}">
                    <a16:rowId xmlns:a16="http://schemas.microsoft.com/office/drawing/2014/main" val="1473602027"/>
                  </a:ext>
                </a:extLst>
              </a:tr>
              <a:tr h="499624">
                <a:tc>
                  <a:txBody>
                    <a:bodyPr/>
                    <a:lstStyle/>
                    <a:p>
                      <a:pPr algn="ctr">
                        <a:lnSpc>
                          <a:spcPct val="107000"/>
                        </a:lnSpc>
                        <a:spcAft>
                          <a:spcPts val="0"/>
                        </a:spcAft>
                      </a:pPr>
                      <a:r>
                        <a:rPr lang="en-GB" sz="1000" dirty="0">
                          <a:effectLst/>
                        </a:rPr>
                        <a:t>Water Classification</a:t>
                      </a:r>
                      <a:endParaRPr lang="en-T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TP</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dirty="0">
                          <a:effectLst/>
                        </a:rPr>
                        <a:t>TN</a:t>
                      </a:r>
                      <a:endParaRPr lang="en-T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TKN</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64815574"/>
                  </a:ext>
                </a:extLst>
              </a:tr>
              <a:tr h="499624">
                <a:tc>
                  <a:txBody>
                    <a:bodyPr/>
                    <a:lstStyle/>
                    <a:p>
                      <a:pPr algn="ctr">
                        <a:lnSpc>
                          <a:spcPct val="107000"/>
                        </a:lnSpc>
                        <a:spcAft>
                          <a:spcPts val="0"/>
                        </a:spcAft>
                      </a:pPr>
                      <a:r>
                        <a:rPr lang="en-GB" sz="1000">
                          <a:effectLst/>
                        </a:rPr>
                        <a:t>Class I</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0.1 - 5</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1 - 10</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5 - 10</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0244631"/>
                  </a:ext>
                </a:extLst>
              </a:tr>
              <a:tr h="499624">
                <a:tc>
                  <a:txBody>
                    <a:bodyPr/>
                    <a:lstStyle/>
                    <a:p>
                      <a:pPr algn="ctr">
                        <a:lnSpc>
                          <a:spcPct val="107000"/>
                        </a:lnSpc>
                        <a:spcAft>
                          <a:spcPts val="0"/>
                        </a:spcAft>
                      </a:pPr>
                      <a:r>
                        <a:rPr lang="en-GB" sz="1000" dirty="0">
                          <a:effectLst/>
                        </a:rPr>
                        <a:t>Class II</a:t>
                      </a:r>
                      <a:endParaRPr lang="en-T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5 - 10</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10 - 50</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dirty="0">
                          <a:effectLst/>
                        </a:rPr>
                        <a:t>10 - 40</a:t>
                      </a:r>
                      <a:endParaRPr lang="en-T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2844026"/>
                  </a:ext>
                </a:extLst>
              </a:tr>
            </a:tbl>
          </a:graphicData>
        </a:graphic>
      </p:graphicFrame>
      <p:sp>
        <p:nvSpPr>
          <p:cNvPr id="4" name="Slide Number Placeholder 3"/>
          <p:cNvSpPr>
            <a:spLocks noGrp="1"/>
          </p:cNvSpPr>
          <p:nvPr>
            <p:ph type="sldNum" sz="quarter" idx="12"/>
          </p:nvPr>
        </p:nvSpPr>
        <p:spPr/>
        <p:txBody>
          <a:bodyPr/>
          <a:lstStyle/>
          <a:p>
            <a:fld id="{7510FC4A-27D1-4BD3-9EA2-D3CDD68E63D3}" type="slidenum">
              <a:rPr lang="en-TT" smtClean="0"/>
              <a:t>23</a:t>
            </a:fld>
            <a:endParaRPr lang="en-TT" dirty="0"/>
          </a:p>
        </p:txBody>
      </p:sp>
    </p:spTree>
    <p:extLst>
      <p:ext uri="{BB962C8B-B14F-4D97-AF65-F5344CB8AC3E}">
        <p14:creationId xmlns:p14="http://schemas.microsoft.com/office/powerpoint/2010/main" val="89496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Recommendations for Consideration of the Parties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82124153"/>
              </p:ext>
            </p:extLst>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7510FC4A-27D1-4BD3-9EA2-D3CDD68E63D3}" type="slidenum">
              <a:rPr lang="en-TT" smtClean="0"/>
              <a:t>24</a:t>
            </a:fld>
            <a:endParaRPr lang="en-TT" dirty="0"/>
          </a:p>
        </p:txBody>
      </p:sp>
    </p:spTree>
    <p:extLst>
      <p:ext uri="{BB962C8B-B14F-4D97-AF65-F5344CB8AC3E}">
        <p14:creationId xmlns:p14="http://schemas.microsoft.com/office/powerpoint/2010/main" val="259850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TT" dirty="0"/>
              <a:t>Recommendations to STAC</a:t>
            </a:r>
          </a:p>
        </p:txBody>
      </p:sp>
      <p:sp>
        <p:nvSpPr>
          <p:cNvPr id="4" name="Slide Number Placeholder 3"/>
          <p:cNvSpPr>
            <a:spLocks noGrp="1"/>
          </p:cNvSpPr>
          <p:nvPr>
            <p:ph type="sldNum" sz="quarter" idx="12"/>
          </p:nvPr>
        </p:nvSpPr>
        <p:spPr/>
        <p:txBody>
          <a:bodyPr/>
          <a:lstStyle/>
          <a:p>
            <a:fld id="{7510FC4A-27D1-4BD3-9EA2-D3CDD68E63D3}" type="slidenum">
              <a:rPr lang="en-TT" smtClean="0"/>
              <a:t>25</a:t>
            </a:fld>
            <a:endParaRPr lang="en-TT"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98864904"/>
              </p:ext>
            </p:extLst>
          </p:nvPr>
        </p:nvGraphicFramePr>
        <p:xfrm>
          <a:off x="474453" y="1794295"/>
          <a:ext cx="11041811" cy="4247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1617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TT" dirty="0"/>
              <a:t>Thank You</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2348" y="1798621"/>
            <a:ext cx="3586639" cy="3586639"/>
          </a:xfrm>
        </p:spPr>
      </p:pic>
      <p:sp>
        <p:nvSpPr>
          <p:cNvPr id="4" name="Slide Number Placeholder 3"/>
          <p:cNvSpPr>
            <a:spLocks noGrp="1"/>
          </p:cNvSpPr>
          <p:nvPr>
            <p:ph type="sldNum" sz="quarter" idx="12"/>
          </p:nvPr>
        </p:nvSpPr>
        <p:spPr/>
        <p:txBody>
          <a:bodyPr/>
          <a:lstStyle/>
          <a:p>
            <a:fld id="{AF7AEFAA-9DB1-4CCE-A871-506ACD712535}" type="slidenum">
              <a:rPr lang="en-TT" smtClean="0"/>
              <a:t>26</a:t>
            </a:fld>
            <a:endParaRPr lang="en-TT"/>
          </a:p>
        </p:txBody>
      </p:sp>
      <p:pic>
        <p:nvPicPr>
          <p:cNvPr id="3" name="Picture 2">
            <a:extLst>
              <a:ext uri="{FF2B5EF4-FFF2-40B4-BE49-F238E27FC236}">
                <a16:creationId xmlns:a16="http://schemas.microsoft.com/office/drawing/2014/main" id="{54439D88-962B-B864-CE4C-E1CC8C3DE675}"/>
              </a:ext>
            </a:extLst>
          </p:cNvPr>
          <p:cNvPicPr>
            <a:picLocks noChangeAspect="1"/>
          </p:cNvPicPr>
          <p:nvPr/>
        </p:nvPicPr>
        <p:blipFill>
          <a:blip r:embed="rId3"/>
          <a:stretch>
            <a:fillRect/>
          </a:stretch>
        </p:blipFill>
        <p:spPr>
          <a:xfrm>
            <a:off x="677334" y="5812242"/>
            <a:ext cx="8172870" cy="762039"/>
          </a:xfrm>
          <a:prstGeom prst="rect">
            <a:avLst/>
          </a:prstGeom>
        </p:spPr>
      </p:pic>
    </p:spTree>
    <p:extLst>
      <p:ext uri="{BB962C8B-B14F-4D97-AF65-F5344CB8AC3E}">
        <p14:creationId xmlns:p14="http://schemas.microsoft.com/office/powerpoint/2010/main" val="3206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Background</a:t>
            </a:r>
          </a:p>
        </p:txBody>
      </p:sp>
      <p:sp>
        <p:nvSpPr>
          <p:cNvPr id="3" name="Content Placeholder 2"/>
          <p:cNvSpPr>
            <a:spLocks noGrp="1"/>
          </p:cNvSpPr>
          <p:nvPr>
            <p:ph idx="1"/>
          </p:nvPr>
        </p:nvSpPr>
        <p:spPr>
          <a:xfrm>
            <a:off x="677334" y="1668545"/>
            <a:ext cx="8596668" cy="4372818"/>
          </a:xfrm>
        </p:spPr>
        <p:txBody>
          <a:bodyPr>
            <a:normAutofit fontScale="92500" lnSpcReduction="20000"/>
          </a:bodyPr>
          <a:lstStyle/>
          <a:p>
            <a:r>
              <a:rPr lang="en-US" dirty="0"/>
              <a:t>SSFA Project Activity - Establish regional criteria and standards for N and P loads in domestic and industrial wastewater discharges with support by RAC CIMAB</a:t>
            </a:r>
          </a:p>
          <a:p>
            <a:pPr lvl="1"/>
            <a:r>
              <a:rPr lang="en-US" dirty="0"/>
              <a:t>Summary of the criteria and national standards of the English-speaking countries of the Wider Caribbean Sea for N and P for discharges or discharges of industrial and domestic wastewater.</a:t>
            </a:r>
          </a:p>
          <a:p>
            <a:pPr lvl="1"/>
            <a:r>
              <a:rPr lang="en-US" dirty="0"/>
              <a:t>Summary of criteria and standards for N and P in other regions or countries for discharges or discharges of industrial and domestic wastewater.</a:t>
            </a:r>
          </a:p>
          <a:p>
            <a:pPr lvl="1"/>
            <a:r>
              <a:rPr lang="en-US" dirty="0"/>
              <a:t>Surveys to national or regional experts from English-speaking countries on limits, criteria or standards for N and P, including which compounds they propose and the limits.</a:t>
            </a:r>
          </a:p>
          <a:p>
            <a:pPr lvl="1"/>
            <a:r>
              <a:rPr lang="en-US" dirty="0"/>
              <a:t>Sub-regional report with the proposed criteria or standards for N and P that will include types of compounds and limits in the form of concentration or in the form of pollutant load.</a:t>
            </a:r>
          </a:p>
          <a:p>
            <a:pPr lvl="1"/>
            <a:r>
              <a:rPr lang="en-US" dirty="0"/>
              <a:t>Survey on designation of sensitive sites in countries or classification system.</a:t>
            </a:r>
          </a:p>
          <a:p>
            <a:pPr lvl="1"/>
            <a:r>
              <a:rPr lang="en-US" dirty="0"/>
              <a:t>The following will be used as elements to consider in the establishment of the criteria and standards:  Regulatory framework in country for pollution control and Key Economic and Water related statistics.</a:t>
            </a:r>
          </a:p>
          <a:p>
            <a:pPr lvl="1"/>
            <a:r>
              <a:rPr lang="en-US" dirty="0"/>
              <a:t>Integration of the results of both reports (sub-regional studies) and preparation of the final report in both languages. </a:t>
            </a:r>
          </a:p>
        </p:txBody>
      </p:sp>
      <p:sp>
        <p:nvSpPr>
          <p:cNvPr id="4" name="Slide Number Placeholder 3"/>
          <p:cNvSpPr>
            <a:spLocks noGrp="1"/>
          </p:cNvSpPr>
          <p:nvPr>
            <p:ph type="sldNum" sz="quarter" idx="12"/>
          </p:nvPr>
        </p:nvSpPr>
        <p:spPr/>
        <p:txBody>
          <a:bodyPr/>
          <a:lstStyle/>
          <a:p>
            <a:fld id="{7510FC4A-27D1-4BD3-9EA2-D3CDD68E63D3}" type="slidenum">
              <a:rPr lang="en-TT" smtClean="0"/>
              <a:t>3</a:t>
            </a:fld>
            <a:endParaRPr lang="en-TT" dirty="0"/>
          </a:p>
        </p:txBody>
      </p:sp>
    </p:spTree>
    <p:extLst>
      <p:ext uri="{BB962C8B-B14F-4D97-AF65-F5344CB8AC3E}">
        <p14:creationId xmlns:p14="http://schemas.microsoft.com/office/powerpoint/2010/main" val="977605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Background</a:t>
            </a:r>
          </a:p>
        </p:txBody>
      </p:sp>
      <p:sp>
        <p:nvSpPr>
          <p:cNvPr id="3" name="Content Placeholder 2"/>
          <p:cNvSpPr>
            <a:spLocks noGrp="1"/>
          </p:cNvSpPr>
          <p:nvPr>
            <p:ph idx="1"/>
          </p:nvPr>
        </p:nvSpPr>
        <p:spPr/>
        <p:txBody>
          <a:bodyPr/>
          <a:lstStyle/>
          <a:p>
            <a:r>
              <a:rPr lang="en-TT" dirty="0"/>
              <a:t>Twenty (20) countries assessed – 10 English Speaking and 10 Spanish Speaking countries</a:t>
            </a:r>
          </a:p>
          <a:p>
            <a:endParaRPr lang="en-TT" dirty="0"/>
          </a:p>
          <a:p>
            <a:r>
              <a:rPr lang="en-TT" dirty="0"/>
              <a:t>Questionnaire designed by both RACs was circulated to respective LBS focal points</a:t>
            </a:r>
          </a:p>
          <a:p>
            <a:endParaRPr lang="en-TT" dirty="0"/>
          </a:p>
          <a:p>
            <a:r>
              <a:rPr lang="en-TT" dirty="0"/>
              <a:t>Literature review was conducted on global examples from Europe, Australia etc.</a:t>
            </a:r>
          </a:p>
        </p:txBody>
      </p:sp>
      <p:sp>
        <p:nvSpPr>
          <p:cNvPr id="4" name="Slide Number Placeholder 3"/>
          <p:cNvSpPr>
            <a:spLocks noGrp="1"/>
          </p:cNvSpPr>
          <p:nvPr>
            <p:ph type="sldNum" sz="quarter" idx="12"/>
          </p:nvPr>
        </p:nvSpPr>
        <p:spPr/>
        <p:txBody>
          <a:bodyPr/>
          <a:lstStyle/>
          <a:p>
            <a:fld id="{7510FC4A-27D1-4BD3-9EA2-D3CDD68E63D3}" type="slidenum">
              <a:rPr lang="en-TT" smtClean="0"/>
              <a:t>4</a:t>
            </a:fld>
            <a:endParaRPr lang="en-TT" dirty="0"/>
          </a:p>
        </p:txBody>
      </p:sp>
    </p:spTree>
    <p:extLst>
      <p:ext uri="{BB962C8B-B14F-4D97-AF65-F5344CB8AC3E}">
        <p14:creationId xmlns:p14="http://schemas.microsoft.com/office/powerpoint/2010/main" val="4063341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TT" dirty="0"/>
              <a:t>Countries Assessed for Existing N and P Limits</a:t>
            </a:r>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val="1662655454"/>
              </p:ext>
            </p:extLst>
          </p:nvPr>
        </p:nvGraphicFramePr>
        <p:xfrm>
          <a:off x="677334" y="2160589"/>
          <a:ext cx="4184035" cy="38807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p:cNvGraphicFramePr>
            <a:graphicFrameLocks noGrp="1"/>
          </p:cNvGraphicFramePr>
          <p:nvPr>
            <p:ph sz="half" idx="2"/>
            <p:extLst>
              <p:ext uri="{D42A27DB-BD31-4B8C-83A1-F6EECF244321}">
                <p14:modId xmlns:p14="http://schemas.microsoft.com/office/powerpoint/2010/main" val="2361503848"/>
              </p:ext>
            </p:extLst>
          </p:nvPr>
        </p:nvGraphicFramePr>
        <p:xfrm>
          <a:off x="5089970" y="2160589"/>
          <a:ext cx="4184034" cy="38807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Slide Number Placeholder 1"/>
          <p:cNvSpPr>
            <a:spLocks noGrp="1"/>
          </p:cNvSpPr>
          <p:nvPr>
            <p:ph type="sldNum" sz="quarter" idx="12"/>
          </p:nvPr>
        </p:nvSpPr>
        <p:spPr/>
        <p:txBody>
          <a:bodyPr/>
          <a:lstStyle/>
          <a:p>
            <a:fld id="{7510FC4A-27D1-4BD3-9EA2-D3CDD68E63D3}" type="slidenum">
              <a:rPr lang="en-TT" smtClean="0"/>
              <a:t>5</a:t>
            </a:fld>
            <a:endParaRPr lang="en-TT" dirty="0"/>
          </a:p>
        </p:txBody>
      </p:sp>
    </p:spTree>
    <p:extLst>
      <p:ext uri="{BB962C8B-B14F-4D97-AF65-F5344CB8AC3E}">
        <p14:creationId xmlns:p14="http://schemas.microsoft.com/office/powerpoint/2010/main" val="131986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TT" dirty="0"/>
              <a:t>Methodology </a:t>
            </a:r>
          </a:p>
        </p:txBody>
      </p:sp>
      <p:sp>
        <p:nvSpPr>
          <p:cNvPr id="6" name="Content Placeholder 5"/>
          <p:cNvSpPr>
            <a:spLocks noGrp="1"/>
          </p:cNvSpPr>
          <p:nvPr>
            <p:ph idx="1"/>
          </p:nvPr>
        </p:nvSpPr>
        <p:spPr/>
        <p:txBody>
          <a:bodyPr>
            <a:normAutofit/>
          </a:bodyPr>
          <a:lstStyle/>
          <a:p>
            <a:r>
              <a:rPr lang="en-US" dirty="0"/>
              <a:t>Questionnaire was circulated to respective LBS focal points of each country</a:t>
            </a:r>
          </a:p>
          <a:p>
            <a:endParaRPr lang="en-US" dirty="0"/>
          </a:p>
          <a:p>
            <a:r>
              <a:rPr lang="en-US" dirty="0"/>
              <a:t>The aim was to collect information on the existing regional N and P criteria/limits/standards and respective compounds proposed by each country.</a:t>
            </a:r>
          </a:p>
          <a:p>
            <a:endParaRPr lang="en-US" dirty="0"/>
          </a:p>
          <a:p>
            <a:r>
              <a:rPr lang="en-US" dirty="0"/>
              <a:t>7 countries (Barbados, Belize, Guyana, Honduras, Jamaica, Trinidad and Tobago and the United States of America) responded to the questionnaire</a:t>
            </a:r>
          </a:p>
          <a:p>
            <a:pPr marL="0" indent="0">
              <a:buNone/>
            </a:pPr>
            <a:endParaRPr lang="en-TT" dirty="0"/>
          </a:p>
        </p:txBody>
      </p:sp>
      <p:sp>
        <p:nvSpPr>
          <p:cNvPr id="2" name="Slide Number Placeholder 1"/>
          <p:cNvSpPr>
            <a:spLocks noGrp="1"/>
          </p:cNvSpPr>
          <p:nvPr>
            <p:ph type="sldNum" sz="quarter" idx="12"/>
          </p:nvPr>
        </p:nvSpPr>
        <p:spPr/>
        <p:txBody>
          <a:bodyPr/>
          <a:lstStyle/>
          <a:p>
            <a:fld id="{7510FC4A-27D1-4BD3-9EA2-D3CDD68E63D3}" type="slidenum">
              <a:rPr lang="en-TT" smtClean="0"/>
              <a:t>6</a:t>
            </a:fld>
            <a:endParaRPr lang="en-TT"/>
          </a:p>
        </p:txBody>
      </p:sp>
    </p:spTree>
    <p:extLst>
      <p:ext uri="{BB962C8B-B14F-4D97-AF65-F5344CB8AC3E}">
        <p14:creationId xmlns:p14="http://schemas.microsoft.com/office/powerpoint/2010/main" val="3438361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TT" dirty="0"/>
              <a:t>Methodology </a:t>
            </a:r>
          </a:p>
        </p:txBody>
      </p:sp>
      <p:sp>
        <p:nvSpPr>
          <p:cNvPr id="6" name="Content Placeholder 5"/>
          <p:cNvSpPr>
            <a:spLocks noGrp="1"/>
          </p:cNvSpPr>
          <p:nvPr>
            <p:ph idx="1"/>
          </p:nvPr>
        </p:nvSpPr>
        <p:spPr/>
        <p:txBody>
          <a:bodyPr>
            <a:normAutofit/>
          </a:bodyPr>
          <a:lstStyle/>
          <a:p>
            <a:r>
              <a:rPr lang="en-US" dirty="0"/>
              <a:t>Due to limited feedback, a desktop study was completed to gather any existing information on N and P limits</a:t>
            </a:r>
          </a:p>
          <a:p>
            <a:endParaRPr lang="en-US" dirty="0"/>
          </a:p>
          <a:p>
            <a:r>
              <a:rPr lang="en-US" dirty="0"/>
              <a:t>Main data sources were legal instruments from each country related to the subject (wastewater regulations, standards, water quality criteria, resolutions, laws, decrees)</a:t>
            </a:r>
          </a:p>
          <a:p>
            <a:endParaRPr lang="en-US" dirty="0"/>
          </a:p>
          <a:p>
            <a:r>
              <a:rPr lang="en-US" dirty="0"/>
              <a:t>The results obtained in each sub-regional study were collated, organized and then integrated for presentation under a single regional report. </a:t>
            </a:r>
            <a:endParaRPr lang="en-TT" dirty="0"/>
          </a:p>
        </p:txBody>
      </p:sp>
      <p:sp>
        <p:nvSpPr>
          <p:cNvPr id="2" name="Slide Number Placeholder 1"/>
          <p:cNvSpPr>
            <a:spLocks noGrp="1"/>
          </p:cNvSpPr>
          <p:nvPr>
            <p:ph type="sldNum" sz="quarter" idx="12"/>
          </p:nvPr>
        </p:nvSpPr>
        <p:spPr/>
        <p:txBody>
          <a:bodyPr/>
          <a:lstStyle/>
          <a:p>
            <a:fld id="{7510FC4A-27D1-4BD3-9EA2-D3CDD68E63D3}" type="slidenum">
              <a:rPr lang="en-TT" smtClean="0"/>
              <a:t>7</a:t>
            </a:fld>
            <a:endParaRPr lang="en-TT"/>
          </a:p>
        </p:txBody>
      </p:sp>
    </p:spTree>
    <p:extLst>
      <p:ext uri="{BB962C8B-B14F-4D97-AF65-F5344CB8AC3E}">
        <p14:creationId xmlns:p14="http://schemas.microsoft.com/office/powerpoint/2010/main" val="3631834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N and P</a:t>
            </a:r>
          </a:p>
        </p:txBody>
      </p:sp>
      <p:sp>
        <p:nvSpPr>
          <p:cNvPr id="6" name="Content Placeholder 5"/>
          <p:cNvSpPr>
            <a:spLocks noGrp="1"/>
          </p:cNvSpPr>
          <p:nvPr>
            <p:ph sz="half" idx="1"/>
          </p:nvPr>
        </p:nvSpPr>
        <p:spPr/>
        <p:txBody>
          <a:bodyPr/>
          <a:lstStyle/>
          <a:p>
            <a:pPr lvl="0" rtl="0"/>
            <a:r>
              <a:rPr lang="en-TT" dirty="0"/>
              <a:t>Nitrogen (N) and Phosphorous (P) </a:t>
            </a:r>
          </a:p>
          <a:p>
            <a:pPr lvl="0" rtl="0"/>
            <a:r>
              <a:rPr lang="en-TT" dirty="0"/>
              <a:t>Can be present in various forms in water, wastewater (domestic and industrial effluent)</a:t>
            </a:r>
          </a:p>
          <a:p>
            <a:pPr lvl="0" rtl="0"/>
            <a:r>
              <a:rPr lang="en-TT" dirty="0"/>
              <a:t>Commonly referred to as Nutrients</a:t>
            </a:r>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1309486404"/>
              </p:ext>
            </p:extLst>
          </p:nvPr>
        </p:nvGraphicFramePr>
        <p:xfrm>
          <a:off x="5089970" y="2160589"/>
          <a:ext cx="4184034"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7510FC4A-27D1-4BD3-9EA2-D3CDD68E63D3}" type="slidenum">
              <a:rPr lang="en-TT" smtClean="0"/>
              <a:t>8</a:t>
            </a:fld>
            <a:endParaRPr lang="en-TT" dirty="0"/>
          </a:p>
        </p:txBody>
      </p:sp>
      <p:pic>
        <p:nvPicPr>
          <p:cNvPr id="8" name="Picture 4" descr="Nitrogen Chemicals | Air Product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7552" y="4198609"/>
            <a:ext cx="2170181" cy="14467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he Importance of Micro-Mineral Phosphorus | Agri-Ki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47515" y="4344785"/>
            <a:ext cx="1443045" cy="1154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304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TT" dirty="0"/>
              <a:t>The Nutrient Problem</a:t>
            </a:r>
          </a:p>
        </p:txBody>
      </p:sp>
      <p:graphicFrame>
        <p:nvGraphicFramePr>
          <p:cNvPr id="14" name="Content Placeholder 13"/>
          <p:cNvGraphicFramePr>
            <a:graphicFrameLocks noGrp="1"/>
          </p:cNvGraphicFramePr>
          <p:nvPr>
            <p:ph sz="half" idx="1"/>
            <p:extLst>
              <p:ext uri="{D42A27DB-BD31-4B8C-83A1-F6EECF244321}">
                <p14:modId xmlns:p14="http://schemas.microsoft.com/office/powerpoint/2010/main" val="4184956023"/>
              </p:ext>
            </p:extLst>
          </p:nvPr>
        </p:nvGraphicFramePr>
        <p:xfrm>
          <a:off x="677334" y="2160589"/>
          <a:ext cx="4184035" cy="38807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7510FC4A-27D1-4BD3-9EA2-D3CDD68E63D3}" type="slidenum">
              <a:rPr lang="en-TT" smtClean="0"/>
              <a:t>9</a:t>
            </a:fld>
            <a:endParaRPr lang="en-TT" dirty="0"/>
          </a:p>
        </p:txBody>
      </p:sp>
      <p:pic>
        <p:nvPicPr>
          <p:cNvPr id="13314" name="Picture 2" descr="https://beta.co.id/hs-fs/hubfs/Imported_Blog_Media/Limbah-Cair-Nov-06-2024-06-25-56-2499-AM.jpg?width=600&amp;height=450&amp;name=Limbah-Cair-Nov-06-2024-06-25-56-2499-AM.jpg"/>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bwMode="auto">
          <a:xfrm>
            <a:off x="5089352" y="2416637"/>
            <a:ext cx="4184650" cy="3138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852179"/>
      </p:ext>
    </p:extLst>
  </p:cSld>
  <p:clrMapOvr>
    <a:masterClrMapping/>
  </p:clrMapOvr>
</p:sld>
</file>

<file path=ppt/theme/theme1.xml><?xml version="1.0" encoding="utf-8"?>
<a:theme xmlns:a="http://schemas.openxmlformats.org/drawingml/2006/main" name="Facet">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C2ACFA87F550418D225E071F542ADA" ma:contentTypeVersion="27" ma:contentTypeDescription="Create a new document." ma:contentTypeScope="" ma:versionID="2d3e4b2333abe4608b3447e3a5586db6">
  <xsd:schema xmlns:xsd="http://www.w3.org/2001/XMLSchema" xmlns:xs="http://www.w3.org/2001/XMLSchema" xmlns:p="http://schemas.microsoft.com/office/2006/metadata/properties" xmlns:ns2="8bde3967-4b29-49c8-add0-1b77de203898" xmlns:ns3="0f1cb922-524b-4a63-a729-f715e5c73bc5" xmlns:ns4="985ec44e-1bab-4c0b-9df0-6ba128686fc9" targetNamespace="http://schemas.microsoft.com/office/2006/metadata/properties" ma:root="true" ma:fieldsID="2b6193656fa044160ff50ef3173382a3" ns2:_="" ns3:_="" ns4:_="">
    <xsd:import namespace="8bde3967-4b29-49c8-add0-1b77de203898"/>
    <xsd:import namespace="0f1cb922-524b-4a63-a729-f715e5c73bc5"/>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ServiceLocation" minOccurs="0"/>
                <xsd:element ref="ns3:Emplacement" minOccurs="0"/>
                <xsd:element ref="ns3:eed4da54-2de3-4f24-ab7f-5cf84a6396d8CountryOrRegion" minOccurs="0"/>
                <xsd:element ref="ns3:eed4da54-2de3-4f24-ab7f-5cf84a6396d8State" minOccurs="0"/>
                <xsd:element ref="ns3:eed4da54-2de3-4f24-ab7f-5cf84a6396d8City" minOccurs="0"/>
                <xsd:element ref="ns3:eed4da54-2de3-4f24-ab7f-5cf84a6396d8PostalCode" minOccurs="0"/>
                <xsd:element ref="ns3:eed4da54-2de3-4f24-ab7f-5cf84a6396d8Street" minOccurs="0"/>
                <xsd:element ref="ns3:eed4da54-2de3-4f24-ab7f-5cf84a6396d8GeoLoc" minOccurs="0"/>
                <xsd:element ref="ns3:eed4da54-2de3-4f24-ab7f-5cf84a6396d8DispName"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de3967-4b29-49c8-add0-1b77de20389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1cb922-524b-4a63-a729-f715e5c73bc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Emplacement" ma:index="20" nillable="true" ma:displayName="Emplacement" ma:format="Dropdown" ma:internalName="Emplacement">
      <xsd:simpleType>
        <xsd:restriction base="dms:Unknown"/>
      </xsd:simpleType>
    </xsd:element>
    <xsd:element name="eed4da54-2de3-4f24-ab7f-5cf84a6396d8CountryOrRegion" ma:index="21" nillable="true" ma:displayName="Emplacement : Pays/région" ma:internalName="CountryOrRegion" ma:readOnly="true">
      <xsd:simpleType>
        <xsd:restriction base="dms:Text"/>
      </xsd:simpleType>
    </xsd:element>
    <xsd:element name="eed4da54-2de3-4f24-ab7f-5cf84a6396d8State" ma:index="22" nillable="true" ma:displayName="Emplacement : État" ma:internalName="State" ma:readOnly="true">
      <xsd:simpleType>
        <xsd:restriction base="dms:Text"/>
      </xsd:simpleType>
    </xsd:element>
    <xsd:element name="eed4da54-2de3-4f24-ab7f-5cf84a6396d8City" ma:index="23" nillable="true" ma:displayName="Emplacement : Ville" ma:internalName="City" ma:readOnly="true">
      <xsd:simpleType>
        <xsd:restriction base="dms:Text"/>
      </xsd:simpleType>
    </xsd:element>
    <xsd:element name="eed4da54-2de3-4f24-ab7f-5cf84a6396d8PostalCode" ma:index="24" nillable="true" ma:displayName="Emplacement : Code postal" ma:internalName="PostalCode" ma:readOnly="true">
      <xsd:simpleType>
        <xsd:restriction base="dms:Text"/>
      </xsd:simpleType>
    </xsd:element>
    <xsd:element name="eed4da54-2de3-4f24-ab7f-5cf84a6396d8Street" ma:index="25" nillable="true" ma:displayName="Emplacement : Rue" ma:internalName="Street" ma:readOnly="true">
      <xsd:simpleType>
        <xsd:restriction base="dms:Text"/>
      </xsd:simpleType>
    </xsd:element>
    <xsd:element name="eed4da54-2de3-4f24-ab7f-5cf84a6396d8GeoLoc" ma:index="26" nillable="true" ma:displayName="Emplacement : Coordonnées" ma:internalName="GeoLoc" ma:readOnly="true">
      <xsd:simpleType>
        <xsd:restriction base="dms:Unknown"/>
      </xsd:simpleType>
    </xsd:element>
    <xsd:element name="eed4da54-2de3-4f24-ab7f-5cf84a6396d8DispName" ma:index="27" nillable="true" ma:displayName="Emplacement : nom" ma:internalName="DispName" ma:readOnly="true">
      <xsd:simpleType>
        <xsd:restriction base="dms:Text"/>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element name="MediaServiceBillingMetadata" ma:index="3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31" nillable="true" ma:displayName="Taxonomy Catch All Column" ma:hidden="true" ma:list="{78a33eea-6480-4b67-a40f-8706a958746a}" ma:internalName="TaxCatchAll" ma:showField="CatchAllData" ma:web="8bde3967-4b29-49c8-add0-1b77de2038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f1cb922-524b-4a63-a729-f715e5c73bc5">
      <Terms xmlns="http://schemas.microsoft.com/office/infopath/2007/PartnerControls"/>
    </lcf76f155ced4ddcb4097134ff3c332f>
    <TaxCatchAll xmlns="985ec44e-1bab-4c0b-9df0-6ba128686fc9" xsi:nil="true"/>
    <Emplacement xmlns="0f1cb922-524b-4a63-a729-f715e5c73bc5" xsi:nil="true"/>
  </documentManagement>
</p:properties>
</file>

<file path=customXml/itemProps1.xml><?xml version="1.0" encoding="utf-8"?>
<ds:datastoreItem xmlns:ds="http://schemas.openxmlformats.org/officeDocument/2006/customXml" ds:itemID="{0B9F54A8-E348-45E9-9604-8CC1C048E69A}"/>
</file>

<file path=customXml/itemProps2.xml><?xml version="1.0" encoding="utf-8"?>
<ds:datastoreItem xmlns:ds="http://schemas.openxmlformats.org/officeDocument/2006/customXml" ds:itemID="{DE64CC5A-F211-4B2C-BA89-C6640E68818E}"/>
</file>

<file path=customXml/itemProps3.xml><?xml version="1.0" encoding="utf-8"?>
<ds:datastoreItem xmlns:ds="http://schemas.openxmlformats.org/officeDocument/2006/customXml" ds:itemID="{7069EDBF-20F5-4BC8-9EDC-7EFA1ADCC0F2}"/>
</file>

<file path=docProps/app.xml><?xml version="1.0" encoding="utf-8"?>
<Properties xmlns="http://schemas.openxmlformats.org/officeDocument/2006/extended-properties" xmlns:vt="http://schemas.openxmlformats.org/officeDocument/2006/docPropsVTypes">
  <Template>Facet</Template>
  <TotalTime>2002</TotalTime>
  <Words>2750</Words>
  <Application>Microsoft Office PowerPoint</Application>
  <PresentationFormat>Widescreen</PresentationFormat>
  <Paragraphs>788</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Trebuchet MS</vt:lpstr>
      <vt:lpstr>Wingdings 3</vt:lpstr>
      <vt:lpstr>Facet</vt:lpstr>
      <vt:lpstr>Regional Criteria and Standards for N and P Loads in Domestic and Industrial Wastewater Discharges </vt:lpstr>
      <vt:lpstr>Summary</vt:lpstr>
      <vt:lpstr>Background</vt:lpstr>
      <vt:lpstr>Background</vt:lpstr>
      <vt:lpstr>Countries Assessed for Existing N and P Limits</vt:lpstr>
      <vt:lpstr>Methodology </vt:lpstr>
      <vt:lpstr>Methodology </vt:lpstr>
      <vt:lpstr>N and P</vt:lpstr>
      <vt:lpstr>The Nutrient Problem</vt:lpstr>
      <vt:lpstr>The Nutrient Problem</vt:lpstr>
      <vt:lpstr>LBS Discharge Limits</vt:lpstr>
      <vt:lpstr>Standards, Criteria and Environmental Quality</vt:lpstr>
      <vt:lpstr>Effluent Limitations for Domestic Wastewater</vt:lpstr>
      <vt:lpstr>Effluent Limitations for Domestic Wastewater</vt:lpstr>
      <vt:lpstr>Effluent Limitations for Domestic Wastewater</vt:lpstr>
      <vt:lpstr>Regulatory Frameworks For Domestic Wastewater Discharge</vt:lpstr>
      <vt:lpstr>Effluent Limitations for Industrial Wastewater</vt:lpstr>
      <vt:lpstr>Effluent Limitations for Industrial Wastewater</vt:lpstr>
      <vt:lpstr>Regulatory Frameworks For Industrial Wastewater Discharge</vt:lpstr>
      <vt:lpstr>Challenges</vt:lpstr>
      <vt:lpstr>Proposing N and P Discharge Limits for Domestic Wastewater</vt:lpstr>
      <vt:lpstr>Proposed Guidelines for N and P Limits in Domestic Wastewater</vt:lpstr>
      <vt:lpstr>Recommendations for Consideration of the Parties</vt:lpstr>
      <vt:lpstr>Recommendations for Consideration of the Parties</vt:lpstr>
      <vt:lpstr>Recommendations to STAC</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LBS STAC 7 Information Paper  Water Classification</dc:title>
  <dc:creator>Dr Maurice Narcis</dc:creator>
  <cp:lastModifiedBy>Laverne Walker</cp:lastModifiedBy>
  <cp:revision>140</cp:revision>
  <dcterms:created xsi:type="dcterms:W3CDTF">2025-07-08T01:23:13Z</dcterms:created>
  <dcterms:modified xsi:type="dcterms:W3CDTF">2025-07-21T18:35:15Z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0x010100ACC2ACFA87F550418D225E071F542ADA</vt:lpwstr>
  </property>
</Properties>
</file>